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7"/>
  </p:notesMasterIdLst>
  <p:sldIdLst>
    <p:sldId id="256" r:id="rId3"/>
    <p:sldId id="258" r:id="rId4"/>
    <p:sldId id="408" r:id="rId5"/>
    <p:sldId id="409" r:id="rId6"/>
    <p:sldId id="410" r:id="rId7"/>
    <p:sldId id="335" r:id="rId8"/>
    <p:sldId id="266" r:id="rId9"/>
    <p:sldId id="267" r:id="rId10"/>
    <p:sldId id="268" r:id="rId11"/>
    <p:sldId id="263" r:id="rId12"/>
    <p:sldId id="264" r:id="rId13"/>
    <p:sldId id="265" r:id="rId14"/>
    <p:sldId id="269" r:id="rId15"/>
    <p:sldId id="270" r:id="rId16"/>
    <p:sldId id="271" r:id="rId17"/>
    <p:sldId id="326" r:id="rId18"/>
    <p:sldId id="328" r:id="rId19"/>
    <p:sldId id="329" r:id="rId20"/>
    <p:sldId id="402" r:id="rId21"/>
    <p:sldId id="401" r:id="rId22"/>
    <p:sldId id="403" r:id="rId23"/>
    <p:sldId id="404" r:id="rId24"/>
    <p:sldId id="281" r:id="rId25"/>
    <p:sldId id="280" r:id="rId26"/>
    <p:sldId id="282" r:id="rId27"/>
    <p:sldId id="283" r:id="rId28"/>
    <p:sldId id="284" r:id="rId29"/>
    <p:sldId id="285" r:id="rId30"/>
    <p:sldId id="286" r:id="rId31"/>
    <p:sldId id="288" r:id="rId32"/>
    <p:sldId id="287" r:id="rId33"/>
    <p:sldId id="289" r:id="rId34"/>
    <p:sldId id="290" r:id="rId35"/>
    <p:sldId id="291" r:id="rId36"/>
    <p:sldId id="292" r:id="rId37"/>
    <p:sldId id="293" r:id="rId38"/>
    <p:sldId id="294" r:id="rId39"/>
    <p:sldId id="295" r:id="rId40"/>
    <p:sldId id="296" r:id="rId41"/>
    <p:sldId id="297" r:id="rId42"/>
    <p:sldId id="331" r:id="rId43"/>
    <p:sldId id="300" r:id="rId44"/>
    <p:sldId id="301" r:id="rId45"/>
    <p:sldId id="302" r:id="rId46"/>
    <p:sldId id="321" r:id="rId47"/>
    <p:sldId id="303" r:id="rId48"/>
    <p:sldId id="304" r:id="rId49"/>
    <p:sldId id="305" r:id="rId50"/>
    <p:sldId id="314" r:id="rId51"/>
    <p:sldId id="315" r:id="rId52"/>
    <p:sldId id="316" r:id="rId53"/>
    <p:sldId id="317" r:id="rId54"/>
    <p:sldId id="352" r:id="rId55"/>
    <p:sldId id="400" r:id="rId56"/>
    <p:sldId id="354" r:id="rId57"/>
    <p:sldId id="318" r:id="rId58"/>
    <p:sldId id="319" r:id="rId59"/>
    <p:sldId id="320" r:id="rId60"/>
    <p:sldId id="407" r:id="rId61"/>
    <p:sldId id="313" r:id="rId62"/>
    <p:sldId id="312" r:id="rId63"/>
    <p:sldId id="324" r:id="rId64"/>
    <p:sldId id="325" r:id="rId65"/>
    <p:sldId id="337" r:id="rId66"/>
    <p:sldId id="338" r:id="rId67"/>
    <p:sldId id="339" r:id="rId68"/>
    <p:sldId id="340" r:id="rId69"/>
    <p:sldId id="341" r:id="rId70"/>
    <p:sldId id="342" r:id="rId71"/>
    <p:sldId id="346" r:id="rId72"/>
    <p:sldId id="347" r:id="rId73"/>
    <p:sldId id="348" r:id="rId74"/>
    <p:sldId id="349" r:id="rId75"/>
    <p:sldId id="350"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 id="369" r:id="rId90"/>
    <p:sldId id="370" r:id="rId91"/>
    <p:sldId id="371" r:id="rId92"/>
    <p:sldId id="378" r:id="rId93"/>
    <p:sldId id="379" r:id="rId94"/>
    <p:sldId id="380" r:id="rId95"/>
    <p:sldId id="381" r:id="rId96"/>
    <p:sldId id="382" r:id="rId97"/>
    <p:sldId id="383" r:id="rId98"/>
    <p:sldId id="384" r:id="rId99"/>
    <p:sldId id="385" r:id="rId100"/>
    <p:sldId id="386" r:id="rId101"/>
    <p:sldId id="387" r:id="rId102"/>
    <p:sldId id="388" r:id="rId103"/>
    <p:sldId id="389" r:id="rId104"/>
    <p:sldId id="390" r:id="rId105"/>
    <p:sldId id="391" r:id="rId106"/>
    <p:sldId id="405" r:id="rId107"/>
    <p:sldId id="392" r:id="rId108"/>
    <p:sldId id="393" r:id="rId109"/>
    <p:sldId id="336" r:id="rId110"/>
    <p:sldId id="394" r:id="rId111"/>
    <p:sldId id="396" r:id="rId112"/>
    <p:sldId id="406" r:id="rId113"/>
    <p:sldId id="398" r:id="rId114"/>
    <p:sldId id="397" r:id="rId115"/>
    <p:sldId id="399" r:id="rId116"/>
  </p:sldIdLst>
  <p:sldSz cx="9144000" cy="5143500" type="screen16x9"/>
  <p:notesSz cx="6858000" cy="9144000"/>
  <p:embeddedFontLst>
    <p:embeddedFont>
      <p:font typeface="Old Standard TT" panose="020B0604020202020204" charset="0"/>
      <p:regular r:id="rId118"/>
      <p:bold r:id="rId119"/>
      <p: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varam, Anirudh" initials="SA" lastIdx="1" clrIdx="0">
    <p:extLst>
      <p:ext uri="{19B8F6BF-5375-455C-9EA6-DF929625EA0E}">
        <p15:presenceInfo xmlns:p15="http://schemas.microsoft.com/office/powerpoint/2012/main" userId="Sivaram, Anirud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05" autoAdjust="0"/>
    <p:restoredTop sz="94660"/>
  </p:normalViewPr>
  <p:slideViewPr>
    <p:cSldViewPr snapToGrid="0">
      <p:cViewPr varScale="1">
        <p:scale>
          <a:sx n="83" d="100"/>
          <a:sy n="83" d="100"/>
        </p:scale>
        <p:origin x="1052" y="52"/>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notesMaster" Target="notesMasters/notes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3.fntdata"/><Relationship Id="rId125"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a3efd5086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a3efd5086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8a3efd5086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8a3efd5086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a3efd5086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a3efd5086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a57fb6e9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a57fb6e9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a57fb6e9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a57fb6e9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a3efd5086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a3efd5086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106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a57fb6e9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a57fb6e9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82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a57fb6e9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a57fb6e9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862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8b2358800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8b2358800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382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b2358800f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b2358800f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87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a3efd508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a3efd508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382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9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b89f812b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b89f812b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8b89f812b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8b89f812b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8b89f812b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8b89f812b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b89f812b0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b89f812b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b89f812b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b89f812b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8b89f812b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8b89f812b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b89f812b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b89f812b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b89f812b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b89f812b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741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b89f812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b89f812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b89f812b0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b89f812b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b89f812b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b89f812b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b89f812b0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b89f812b0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b235880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b235880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8b2358800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8b2358800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b2358800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b2358800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b2358800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b2358800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b2358800f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b2358800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b2358800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b2358800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9261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b2358800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b2358800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494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b2358800f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b2358800f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b2358800f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b2358800f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b2358800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b2358800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b2358800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b2358800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b2358800f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8b2358800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b2358800f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b2358800f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b2358800f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b2358800f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5504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b2358800f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8b2358800f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392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b89f812b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b89f812b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538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727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b89f812b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b89f812b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04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002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676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8b2358800f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8b2358800f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4183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9110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8149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861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870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8a3efd5086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a3efd5086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0914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8473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1174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62080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1973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9138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8726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4287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9319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8365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790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a3efd5086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8a3efd5086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8168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55830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3540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075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922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1267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0655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3622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74611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5453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800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a3efd5086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a3efd5086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8885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888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6927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6473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3908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4347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2235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0399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9406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8755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442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a3efd5086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a3efd5086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1748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5685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1499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07840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3563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0198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8b2358800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8b2358800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97454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9544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358800f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358800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2872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358800f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358800f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713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9"/>
        <p:cNvGrpSpPr/>
        <p:nvPr/>
      </p:nvGrpSpPr>
      <p:grpSpPr>
        <a:xfrm>
          <a:off x="0" y="0"/>
          <a:ext cx="0" cy="0"/>
          <a:chOff x="0" y="0"/>
          <a:chExt cx="0" cy="0"/>
        </a:xfrm>
      </p:grpSpPr>
      <p:sp>
        <p:nvSpPr>
          <p:cNvPr id="60" name="Google Shape;60;p14"/>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14"/>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62" name="Google Shape;62;p14"/>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63" name="Google Shape;63;p14"/>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5"/>
        <p:cNvGrpSpPr/>
        <p:nvPr/>
      </p:nvGrpSpPr>
      <p:grpSpPr>
        <a:xfrm>
          <a:off x="0" y="0"/>
          <a:ext cx="0" cy="0"/>
          <a:chOff x="0" y="0"/>
          <a:chExt cx="0" cy="0"/>
        </a:xfrm>
      </p:grpSpPr>
      <p:cxnSp>
        <p:nvCxnSpPr>
          <p:cNvPr id="66" name="Google Shape;66;p15"/>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67" name="Google Shape;67;p1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bg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2" name="Google Shape;72;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74650" rtl="0">
              <a:spcBef>
                <a:spcPts val="0"/>
              </a:spcBef>
              <a:spcAft>
                <a:spcPts val="0"/>
              </a:spcAft>
              <a:buSzPts val="2300"/>
              <a:buChar char="●"/>
              <a:defRPr sz="2300">
                <a:solidFill>
                  <a:schemeClr val="bg1"/>
                </a:solidFill>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7"/>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17"/>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8" name="Google Shape;78;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bg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81" name="Google Shape;8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solidFill>
                  <a:schemeClr val="bg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84" name="Google Shape;84;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solidFill>
                  <a:schemeClr val="bg1"/>
                </a:solidFill>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85" name="Google Shape;8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88" name="Google Shape;8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21"/>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21"/>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92" name="Google Shape;92;p21"/>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93" name="Google Shape;93;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4" name="Google Shape;9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1600"/>
              </a:spcBef>
              <a:spcAft>
                <a:spcPts val="0"/>
              </a:spcAft>
              <a:buClr>
                <a:schemeClr val="accent1"/>
              </a:buClr>
              <a:buSzPts val="1400"/>
              <a:buChar char="○"/>
              <a:defRPr>
                <a:solidFill>
                  <a:schemeClr val="accent1"/>
                </a:solidFill>
              </a:defRPr>
            </a:lvl2pPr>
            <a:lvl3pPr marL="1371600" lvl="2" indent="-317500" rtl="0">
              <a:spcBef>
                <a:spcPts val="1600"/>
              </a:spcBef>
              <a:spcAft>
                <a:spcPts val="0"/>
              </a:spcAft>
              <a:buClr>
                <a:schemeClr val="accent1"/>
              </a:buClr>
              <a:buSzPts val="1400"/>
              <a:buChar char="■"/>
              <a:defRPr>
                <a:solidFill>
                  <a:schemeClr val="accent1"/>
                </a:solidFill>
              </a:defRPr>
            </a:lvl3pPr>
            <a:lvl4pPr marL="1828800" lvl="3" indent="-317500" rtl="0">
              <a:spcBef>
                <a:spcPts val="1600"/>
              </a:spcBef>
              <a:spcAft>
                <a:spcPts val="0"/>
              </a:spcAft>
              <a:buClr>
                <a:schemeClr val="accent1"/>
              </a:buClr>
              <a:buSzPts val="1400"/>
              <a:buChar char="●"/>
              <a:defRPr>
                <a:solidFill>
                  <a:schemeClr val="accent1"/>
                </a:solidFill>
              </a:defRPr>
            </a:lvl4pPr>
            <a:lvl5pPr marL="2286000" lvl="4" indent="-317500" rtl="0">
              <a:spcBef>
                <a:spcPts val="1600"/>
              </a:spcBef>
              <a:spcAft>
                <a:spcPts val="0"/>
              </a:spcAft>
              <a:buClr>
                <a:schemeClr val="accent1"/>
              </a:buClr>
              <a:buSzPts val="1400"/>
              <a:buChar char="○"/>
              <a:defRPr>
                <a:solidFill>
                  <a:schemeClr val="accent1"/>
                </a:solidFill>
              </a:defRPr>
            </a:lvl5pPr>
            <a:lvl6pPr marL="2743200" lvl="5" indent="-317500" rtl="0">
              <a:spcBef>
                <a:spcPts val="1600"/>
              </a:spcBef>
              <a:spcAft>
                <a:spcPts val="0"/>
              </a:spcAft>
              <a:buClr>
                <a:schemeClr val="accent1"/>
              </a:buClr>
              <a:buSzPts val="1400"/>
              <a:buChar char="■"/>
              <a:defRPr>
                <a:solidFill>
                  <a:schemeClr val="accent1"/>
                </a:solidFill>
              </a:defRPr>
            </a:lvl6pPr>
            <a:lvl7pPr marL="3200400" lvl="6" indent="-317500" rtl="0">
              <a:spcBef>
                <a:spcPts val="1600"/>
              </a:spcBef>
              <a:spcAft>
                <a:spcPts val="0"/>
              </a:spcAft>
              <a:buClr>
                <a:schemeClr val="accent1"/>
              </a:buClr>
              <a:buSzPts val="1400"/>
              <a:buChar char="●"/>
              <a:defRPr>
                <a:solidFill>
                  <a:schemeClr val="accent1"/>
                </a:solidFill>
              </a:defRPr>
            </a:lvl7pPr>
            <a:lvl8pPr marL="3657600" lvl="7" indent="-317500" rtl="0">
              <a:spcBef>
                <a:spcPts val="1600"/>
              </a:spcBef>
              <a:spcAft>
                <a:spcPts val="0"/>
              </a:spcAft>
              <a:buClr>
                <a:schemeClr val="accent1"/>
              </a:buClr>
              <a:buSzPts val="1400"/>
              <a:buChar char="○"/>
              <a:defRPr>
                <a:solidFill>
                  <a:schemeClr val="accent1"/>
                </a:solidFill>
              </a:defRPr>
            </a:lvl8pPr>
            <a:lvl9pPr marL="4114800" lvl="8" indent="-317500" rtl="0">
              <a:spcBef>
                <a:spcPts val="1600"/>
              </a:spcBef>
              <a:spcAft>
                <a:spcPts val="1600"/>
              </a:spcAft>
              <a:buClr>
                <a:schemeClr val="accent1"/>
              </a:buClr>
              <a:buSzPts val="1400"/>
              <a:buChar char="■"/>
              <a:defRPr>
                <a:solidFill>
                  <a:schemeClr val="accent1"/>
                </a:solidFill>
              </a:defRPr>
            </a:lvl9pPr>
          </a:lstStyle>
          <a:p>
            <a:endParaRPr/>
          </a:p>
        </p:txBody>
      </p:sp>
      <p:sp>
        <p:nvSpPr>
          <p:cNvPr id="95" name="Google Shape;9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8" name="Google Shape;9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23"/>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101" name="Google Shape;101;p23"/>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2" name="Google Shape;10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
        <p:nvSpPr>
          <p:cNvPr id="104" name="Google Shape;1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sz="2500">
                <a:solidFill>
                  <a:schemeClr val="bg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solidFill>
                  <a:schemeClr val="bg1"/>
                </a:solidFill>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bg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dirty="0"/>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tx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dirty="0"/>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aperback">
    <p:bg>
      <p:bgPr>
        <a:solidFill>
          <a:schemeClr val="tx1"/>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dirty="0"/>
          </a:p>
        </p:txBody>
      </p:sp>
      <p:sp>
        <p:nvSpPr>
          <p:cNvPr id="57" name="Google Shape;57;p1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dirty="0"/>
          </a:p>
        </p:txBody>
      </p:sp>
      <p:sp>
        <p:nvSpPr>
          <p:cNvPr id="58" name="Google Shape;5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1.png"/><Relationship Id="rId4" Type="http://schemas.openxmlformats.org/officeDocument/2006/relationships/notesSlide" Target="../notesSlides/notesSlide9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93.xml"/></Relationships>
</file>

<file path=ppt/slides/_rels/slide10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9.gif"/><Relationship Id="rId4" Type="http://schemas.openxmlformats.org/officeDocument/2006/relationships/notesSlide" Target="../notesSlides/notesSlide97.xml"/></Relationships>
</file>

<file path=ppt/slides/_rels/slide1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xml"/><Relationship Id="rId1" Type="http://schemas.openxmlformats.org/officeDocument/2006/relationships/video" Target="https://www.youtube.com/embed/0Tp0zB904Mc?start=211&amp;feature=oembed" TargetMode="External"/><Relationship Id="rId4" Type="http://schemas.openxmlformats.org/officeDocument/2006/relationships/image" Target="../media/image42.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video" Target="https://www.youtube.com/embed/y_Sz7_7T50Q?start=220&amp;feature=oembed" TargetMode="External"/><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0.xml"/><Relationship Id="rId1" Type="http://schemas.openxmlformats.org/officeDocument/2006/relationships/slideLayout" Target="../slideLayouts/slideLayout14.xml"/><Relationship Id="rId4" Type="http://schemas.openxmlformats.org/officeDocument/2006/relationships/image" Target="../media/image21.jpe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2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video" Target="https://www.youtube.com/embed/0XRwygBUd2Y?feature=oembed" TargetMode="External"/><Relationship Id="rId6" Type="http://schemas.openxmlformats.org/officeDocument/2006/relationships/image" Target="../media/image1.png"/><Relationship Id="rId5" Type="http://schemas.openxmlformats.org/officeDocument/2006/relationships/image" Target="../media/image27.jpeg"/><Relationship Id="rId4"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6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7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video" Target="https://www.youtube.com/embed/ygulQJoIe2Y?feature=oembed" TargetMode="External"/><Relationship Id="rId4" Type="http://schemas.openxmlformats.org/officeDocument/2006/relationships/image" Target="../media/image30.jpe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7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78.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8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3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notesSlide" Target="../notesSlides/notesSlide8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QFI Quiz</a:t>
            </a:r>
            <a:endParaRPr dirty="0"/>
          </a:p>
        </p:txBody>
      </p:sp>
      <p:sp>
        <p:nvSpPr>
          <p:cNvPr id="110" name="Google Shape;110;p2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July 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200" dirty="0"/>
              <a:t>Billed as the answer to the Nazi-driven Berlin Olympics, </a:t>
            </a:r>
            <a:br>
              <a:rPr lang="en" sz="2200" dirty="0"/>
            </a:br>
            <a:r>
              <a:rPr lang="en" sz="2200" dirty="0"/>
              <a:t>there was a left wing Olympics called the People’s Olympiad in the same year, with athletes from liberal and left-leaning nations scheduled to take part. The event was supposed to take place in July 1936, ending days before the start of the Olympics in Berlin.</a:t>
            </a:r>
            <a:endParaRPr sz="2200" dirty="0"/>
          </a:p>
          <a:p>
            <a:pPr marL="0" lvl="0" indent="0" algn="l" rtl="0">
              <a:lnSpc>
                <a:spcPct val="115000"/>
              </a:lnSpc>
              <a:spcBef>
                <a:spcPts val="1600"/>
              </a:spcBef>
              <a:spcAft>
                <a:spcPts val="0"/>
              </a:spcAft>
              <a:buClr>
                <a:schemeClr val="dk1"/>
              </a:buClr>
              <a:buSzPts val="1100"/>
              <a:buFont typeface="Arial"/>
              <a:buNone/>
            </a:pPr>
            <a:r>
              <a:rPr lang="en" sz="2200" dirty="0"/>
              <a:t>However, a few days before it was supposed to kick off, the event had to be hastily cancelled. Many of the athletes never made it to the venue, and those that did left quickly. However, some 200 athletes decided to stay back, and do something else given the moment. </a:t>
            </a:r>
            <a:r>
              <a:rPr lang="en" sz="2200" u="sng" dirty="0"/>
              <a:t>What was the host city (5), and what did these 200 athletes do (5)? </a:t>
            </a:r>
            <a:endParaRPr sz="2200" u="sng" dirty="0"/>
          </a:p>
          <a:p>
            <a:pPr marL="0" lvl="0" indent="0" algn="l" rtl="0">
              <a:spcBef>
                <a:spcPts val="1600"/>
              </a:spcBef>
              <a:spcAft>
                <a:spcPts val="0"/>
              </a:spcAft>
              <a:buNone/>
            </a:pPr>
            <a:endParaRPr dirty="0"/>
          </a:p>
        </p:txBody>
      </p:sp>
      <p:sp>
        <p:nvSpPr>
          <p:cNvPr id="157" name="Google Shape;157;p3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BA883806-628B-4377-B107-244AE21D609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384244" cy="613200"/>
          </a:xfrm>
          <a:prstGeom prst="rect">
            <a:avLst/>
          </a:prstGeom>
        </p:spPr>
        <p:txBody>
          <a:bodyPr spcFirstLastPara="1" wrap="square" lIns="91425" tIns="91425" rIns="91425" bIns="91425" anchor="t" anchorCtr="0">
            <a:noAutofit/>
          </a:bodyPr>
          <a:lstStyle/>
          <a:p>
            <a:r>
              <a:rPr lang="en-US" sz="2400" dirty="0"/>
              <a:t>Self-portraits of the painter through Alzheimer’s disease / dementia</a:t>
            </a:r>
          </a:p>
        </p:txBody>
      </p:sp>
    </p:spTree>
    <p:extLst>
      <p:ext uri="{BB962C8B-B14F-4D97-AF65-F5344CB8AC3E}">
        <p14:creationId xmlns:p14="http://schemas.microsoft.com/office/powerpoint/2010/main" val="205480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xfrm>
            <a:off x="83100" y="673625"/>
            <a:ext cx="3629364" cy="613200"/>
          </a:xfrm>
          <a:prstGeom prst="rect">
            <a:avLst/>
          </a:prstGeom>
        </p:spPr>
        <p:txBody>
          <a:bodyPr spcFirstLastPara="1" wrap="square" lIns="91425" tIns="91425" rIns="91425" bIns="91425" anchor="t" anchorCtr="0">
            <a:noAutofit/>
          </a:bodyPr>
          <a:lstStyle/>
          <a:p>
            <a:pPr lvl="0">
              <a:lnSpc>
                <a:spcPct val="115000"/>
              </a:lnSpc>
            </a:pPr>
            <a:r>
              <a:rPr lang="en-US" sz="2000" dirty="0"/>
              <a:t>This photo, published in the December 1888 Scientific American, depicts a public experiment led by an engineer named Harold Brown.</a:t>
            </a:r>
            <a:br>
              <a:rPr lang="en-US" sz="2000" dirty="0"/>
            </a:br>
            <a:br>
              <a:rPr lang="en-US" sz="2000" dirty="0"/>
            </a:br>
            <a:r>
              <a:rPr lang="en-US" sz="2000" u="sng" dirty="0"/>
              <a:t>What invention </a:t>
            </a:r>
            <a:r>
              <a:rPr lang="en-US" sz="2000" dirty="0"/>
              <a:t>did a series </a:t>
            </a:r>
            <a:br>
              <a:rPr lang="en-US" sz="2000" dirty="0"/>
            </a:br>
            <a:r>
              <a:rPr lang="en-US" sz="2000" dirty="0"/>
              <a:t>of similar public demonstrations lead to (5)? </a:t>
            </a:r>
            <a:br>
              <a:rPr lang="en-US" sz="2000" dirty="0"/>
            </a:br>
            <a:r>
              <a:rPr lang="en-US" sz="2000" u="sng" dirty="0"/>
              <a:t>What ulterior motive </a:t>
            </a:r>
            <a:r>
              <a:rPr lang="en-US" sz="2000" dirty="0"/>
              <a:t>lay behind the invention and </a:t>
            </a:r>
            <a:br>
              <a:rPr lang="en-US" sz="2000" dirty="0"/>
            </a:br>
            <a:r>
              <a:rPr lang="en-US" sz="2000" dirty="0"/>
              <a:t>these experiments (5)?</a:t>
            </a:r>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28</a:t>
            </a:r>
            <a:endParaRPr sz="2500" b="1" dirty="0">
              <a:solidFill>
                <a:srgbClr val="FFFFFF"/>
              </a:solidFill>
              <a:latin typeface="Old Standard TT"/>
              <a:ea typeface="Old Standard TT"/>
              <a:cs typeface="Old Standard TT"/>
              <a:sym typeface="Old Standard TT"/>
            </a:endParaRPr>
          </a:p>
        </p:txBody>
      </p:sp>
      <p:pic>
        <p:nvPicPr>
          <p:cNvPr id="6" name="Countdown Timer">
            <a:hlinkClick r:id="" action="ppaction://media"/>
            <a:extLst>
              <a:ext uri="{FF2B5EF4-FFF2-40B4-BE49-F238E27FC236}">
                <a16:creationId xmlns:a16="http://schemas.microsoft.com/office/drawing/2014/main" id="{1C006E8D-F676-4D74-86AA-72555301282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pic>
        <p:nvPicPr>
          <p:cNvPr id="40962" name="Picture 2">
            <a:extLst>
              <a:ext uri="{FF2B5EF4-FFF2-40B4-BE49-F238E27FC236}">
                <a16:creationId xmlns:a16="http://schemas.microsoft.com/office/drawing/2014/main" id="{E1B03EBD-0FA8-44AE-8DE1-39A2296C75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2728" y="813816"/>
            <a:ext cx="5621272" cy="374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5227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33545446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384244" cy="613200"/>
          </a:xfrm>
          <a:prstGeom prst="rect">
            <a:avLst/>
          </a:prstGeom>
        </p:spPr>
        <p:txBody>
          <a:bodyPr spcFirstLastPara="1" wrap="square" lIns="91425" tIns="91425" rIns="91425" bIns="91425" anchor="t" anchorCtr="0">
            <a:noAutofit/>
          </a:bodyPr>
          <a:lstStyle/>
          <a:p>
            <a:r>
              <a:rPr lang="en-US" sz="2100" dirty="0"/>
              <a:t>These demonstrations led to the electric chair, which used 1000V alternating current to electrocute people.</a:t>
            </a:r>
            <a:br>
              <a:rPr lang="en-US" sz="2100" dirty="0"/>
            </a:br>
            <a:br>
              <a:rPr lang="en-US" sz="2100" dirty="0"/>
            </a:br>
            <a:r>
              <a:rPr lang="en-US" sz="2100" dirty="0"/>
              <a:t>All of this was part of a smear campaign on AC during the “war of the currents”, fought between Thomas Edison/General Electric (DC) and Westinghouse (AC). Backed by Edison, Harold Brown conducted public experiments around the US where he electrocuted dogs, horses, and apparently even an elephant, using AC. </a:t>
            </a:r>
            <a:br>
              <a:rPr lang="en-US" sz="2100" dirty="0"/>
            </a:br>
            <a:br>
              <a:rPr lang="en-US" sz="2100" dirty="0"/>
            </a:br>
            <a:r>
              <a:rPr lang="en-US" sz="2100" dirty="0"/>
              <a:t>This was done to prove the apparent dangers of using alternating current: the intention was to put off homeowners from using the “executioner’s current”.</a:t>
            </a:r>
          </a:p>
        </p:txBody>
      </p:sp>
    </p:spTree>
    <p:extLst>
      <p:ext uri="{BB962C8B-B14F-4D97-AF65-F5344CB8AC3E}">
        <p14:creationId xmlns:p14="http://schemas.microsoft.com/office/powerpoint/2010/main" val="25259137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xfrm>
            <a:off x="165396" y="682769"/>
            <a:ext cx="8612844" cy="613200"/>
          </a:xfrm>
          <a:prstGeom prst="rect">
            <a:avLst/>
          </a:prstGeom>
        </p:spPr>
        <p:txBody>
          <a:bodyPr spcFirstLastPara="1" wrap="square" lIns="91425" tIns="91425" rIns="91425" bIns="91425" anchor="t" anchorCtr="0">
            <a:noAutofit/>
          </a:bodyPr>
          <a:lstStyle/>
          <a:p>
            <a:pPr lvl="0">
              <a:lnSpc>
                <a:spcPct val="115000"/>
              </a:lnSpc>
            </a:pPr>
            <a:r>
              <a:rPr lang="en-US" sz="2000" dirty="0"/>
              <a:t>In the 1840s, the British East India Company instituted the </a:t>
            </a:r>
            <a:br>
              <a:rPr lang="en-US" sz="2000" dirty="0"/>
            </a:br>
            <a:r>
              <a:rPr lang="en-US" sz="2000" dirty="0"/>
              <a:t>Inland Customs Line. Initially, the Line was patrolled by 14,000 officers and fortified with large masses of thorny branches. However, this left the fortification susceptible to winds and attacks by ants and locusts.</a:t>
            </a:r>
            <a:br>
              <a:rPr lang="en-US" sz="2000" dirty="0"/>
            </a:br>
            <a:br>
              <a:rPr lang="en-US" sz="2000" dirty="0"/>
            </a:br>
            <a:r>
              <a:rPr lang="en-US" sz="2000" dirty="0"/>
              <a:t>In 1868, the Commissioner of Inland Customs suggested that living trees and shrubs be used instead. This led to the formation of a 2,500 km long hedge across India, which helped the Commissioner pursue his interests as he travelled across the country to ensure the Line was collecting revenue.</a:t>
            </a:r>
            <a:br>
              <a:rPr lang="en-US" sz="2000" dirty="0"/>
            </a:br>
            <a:br>
              <a:rPr lang="en-US" sz="2000" dirty="0"/>
            </a:br>
            <a:r>
              <a:rPr lang="en-US" sz="2000" u="sng" dirty="0"/>
              <a:t>What was the purpose of the Line (5)? Who called for the live hedge (5)?</a:t>
            </a:r>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29</a:t>
            </a:r>
            <a:endParaRPr sz="2500" b="1" dirty="0">
              <a:solidFill>
                <a:srgbClr val="FFFFFF"/>
              </a:solidFill>
              <a:latin typeface="Old Standard TT"/>
              <a:ea typeface="Old Standard TT"/>
              <a:cs typeface="Old Standard TT"/>
              <a:sym typeface="Old Standard TT"/>
            </a:endParaRPr>
          </a:p>
        </p:txBody>
      </p:sp>
      <p:pic>
        <p:nvPicPr>
          <p:cNvPr id="7" name="Countdown Timer">
            <a:hlinkClick r:id="" action="ppaction://media"/>
            <a:extLst>
              <a:ext uri="{FF2B5EF4-FFF2-40B4-BE49-F238E27FC236}">
                <a16:creationId xmlns:a16="http://schemas.microsoft.com/office/drawing/2014/main" id="{FE4BC85C-9A4D-405F-B470-FD0008DB93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20076155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1630-9240-451A-8F01-152F1FB4B4D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B6BC12B-7BA0-45A5-BEAA-7B2A29835537}"/>
              </a:ext>
            </a:extLst>
          </p:cNvPr>
          <p:cNvSpPr>
            <a:spLocks noGrp="1"/>
          </p:cNvSpPr>
          <p:nvPr>
            <p:ph type="body" idx="1"/>
          </p:nvPr>
        </p:nvSpPr>
        <p:spPr/>
        <p:txBody>
          <a:bodyPr/>
          <a:lstStyle/>
          <a:p>
            <a:endParaRPr lang="en-US"/>
          </a:p>
        </p:txBody>
      </p:sp>
      <p:sp>
        <p:nvSpPr>
          <p:cNvPr id="4" name="Google Shape;487;p82">
            <a:extLst>
              <a:ext uri="{FF2B5EF4-FFF2-40B4-BE49-F238E27FC236}">
                <a16:creationId xmlns:a16="http://schemas.microsoft.com/office/drawing/2014/main" id="{C422CF42-AEE2-4CC3-B47B-8B1C65A832BA}"/>
              </a:ext>
            </a:extLst>
          </p:cNvPr>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29</a:t>
            </a:r>
            <a:endParaRPr sz="2500" b="1" dirty="0">
              <a:solidFill>
                <a:srgbClr val="FFFFFF"/>
              </a:solidFill>
              <a:latin typeface="Old Standard TT"/>
              <a:ea typeface="Old Standard TT"/>
              <a:cs typeface="Old Standard TT"/>
              <a:sym typeface="Old Standard TT"/>
            </a:endParaRPr>
          </a:p>
        </p:txBody>
      </p:sp>
      <p:pic>
        <p:nvPicPr>
          <p:cNvPr id="6" name="Picture 5">
            <a:extLst>
              <a:ext uri="{FF2B5EF4-FFF2-40B4-BE49-F238E27FC236}">
                <a16:creationId xmlns:a16="http://schemas.microsoft.com/office/drawing/2014/main" id="{6081EE07-42AB-4622-A612-29FE12B6FE84}"/>
              </a:ext>
            </a:extLst>
          </p:cNvPr>
          <p:cNvPicPr>
            <a:picLocks noChangeAspect="1"/>
          </p:cNvPicPr>
          <p:nvPr/>
        </p:nvPicPr>
        <p:blipFill>
          <a:blip r:embed="rId2"/>
          <a:stretch>
            <a:fillRect/>
          </a:stretch>
        </p:blipFill>
        <p:spPr>
          <a:xfrm>
            <a:off x="946296" y="361709"/>
            <a:ext cx="6394471" cy="4597624"/>
          </a:xfrm>
          <a:prstGeom prst="rect">
            <a:avLst/>
          </a:prstGeom>
        </p:spPr>
      </p:pic>
    </p:spTree>
    <p:extLst>
      <p:ext uri="{BB962C8B-B14F-4D97-AF65-F5344CB8AC3E}">
        <p14:creationId xmlns:p14="http://schemas.microsoft.com/office/powerpoint/2010/main" val="38836227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3150145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384244" cy="613200"/>
          </a:xfrm>
          <a:prstGeom prst="rect">
            <a:avLst/>
          </a:prstGeom>
        </p:spPr>
        <p:txBody>
          <a:bodyPr spcFirstLastPara="1" wrap="square" lIns="91425" tIns="91425" rIns="91425" bIns="91425" anchor="t" anchorCtr="0">
            <a:noAutofit/>
          </a:bodyPr>
          <a:lstStyle/>
          <a:p>
            <a:r>
              <a:rPr lang="en-US" sz="3200" dirty="0"/>
              <a:t>The purpose of the hedge was to prevent those who produced salt in the West could not sell it in the East, and to enable the British to collect a tax on it</a:t>
            </a:r>
            <a:br>
              <a:rPr lang="en-US" sz="3200" dirty="0"/>
            </a:br>
            <a:br>
              <a:rPr lang="en-US" sz="3200" dirty="0"/>
            </a:br>
            <a:r>
              <a:rPr lang="en-US" sz="3200" dirty="0"/>
              <a:t>The Commissioner was Allan Octavian Hume, who was known for his interests in botany and ornithology</a:t>
            </a:r>
          </a:p>
        </p:txBody>
      </p:sp>
    </p:spTree>
    <p:extLst>
      <p:ext uri="{BB962C8B-B14F-4D97-AF65-F5344CB8AC3E}">
        <p14:creationId xmlns:p14="http://schemas.microsoft.com/office/powerpoint/2010/main" val="970503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83D94-5D20-48F8-A25F-1F298149874B}"/>
              </a:ext>
            </a:extLst>
          </p:cNvPr>
          <p:cNvSpPr>
            <a:spLocks noGrp="1"/>
          </p:cNvSpPr>
          <p:nvPr>
            <p:ph type="title"/>
          </p:nvPr>
        </p:nvSpPr>
        <p:spPr/>
        <p:txBody>
          <a:bodyPr/>
          <a:lstStyle/>
          <a:p>
            <a:r>
              <a:rPr lang="en-US" dirty="0"/>
              <a:t>Score update – last Q coming up</a:t>
            </a:r>
          </a:p>
        </p:txBody>
      </p:sp>
    </p:spTree>
    <p:extLst>
      <p:ext uri="{BB962C8B-B14F-4D97-AF65-F5344CB8AC3E}">
        <p14:creationId xmlns:p14="http://schemas.microsoft.com/office/powerpoint/2010/main" val="36380113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xfrm>
            <a:off x="165396" y="640237"/>
            <a:ext cx="8372548" cy="613200"/>
          </a:xfrm>
          <a:prstGeom prst="rect">
            <a:avLst/>
          </a:prstGeom>
        </p:spPr>
        <p:txBody>
          <a:bodyPr spcFirstLastPara="1" wrap="square" lIns="91425" tIns="91425" rIns="91425" bIns="91425" anchor="t" anchorCtr="0">
            <a:noAutofit/>
          </a:bodyPr>
          <a:lstStyle/>
          <a:p>
            <a:pPr lvl="0">
              <a:lnSpc>
                <a:spcPct val="115000"/>
              </a:lnSpc>
            </a:pPr>
            <a:r>
              <a:rPr lang="en-US" sz="2200" dirty="0"/>
              <a:t>The principle behind the Schlieren setup is that </a:t>
            </a:r>
            <a:br>
              <a:rPr lang="en-US" sz="2200" dirty="0"/>
            </a:br>
            <a:r>
              <a:rPr lang="en-US" sz="2200" dirty="0"/>
              <a:t>transparent phenomena often refract, or bend, a light beam projected through them. These refracted rays then miss a critical focal point in the schlieren system, which can be a simple target - for example, a razor-blade edge - that acts as a spatial filter. </a:t>
            </a:r>
            <a:br>
              <a:rPr lang="en-US" sz="2200" dirty="0"/>
            </a:br>
            <a:br>
              <a:rPr lang="en-US" sz="2200" dirty="0"/>
            </a:br>
            <a:r>
              <a:rPr lang="en-US" sz="2200" dirty="0"/>
              <a:t>The razor blade discriminates refracted from </a:t>
            </a:r>
            <a:r>
              <a:rPr lang="en-US" sz="2200" dirty="0" err="1"/>
              <a:t>unrefracted</a:t>
            </a:r>
            <a:r>
              <a:rPr lang="en-US" sz="2200" dirty="0"/>
              <a:t> light rays, allowing invisible optical phase disturbances to become visible.</a:t>
            </a:r>
            <a:br>
              <a:rPr lang="en-US" sz="2200" dirty="0"/>
            </a:br>
            <a:br>
              <a:rPr lang="en-US" sz="2200" dirty="0"/>
            </a:br>
            <a:r>
              <a:rPr lang="en-US" sz="2200" u="sng" dirty="0"/>
              <a:t>What social protocol does the setup help provide support for (10)?</a:t>
            </a:r>
            <a:br>
              <a:rPr lang="en-US" sz="2200" dirty="0"/>
            </a:br>
            <a:endParaRPr lang="en-US" sz="2200" dirty="0"/>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30</a:t>
            </a:r>
            <a:endParaRPr sz="2500" b="1" dirty="0">
              <a:solidFill>
                <a:srgbClr val="FFFFFF"/>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083527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163" name="Google Shape;163;p33"/>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descr="A close up of a sign&#10;&#10;Description automatically generated">
            <a:extLst>
              <a:ext uri="{FF2B5EF4-FFF2-40B4-BE49-F238E27FC236}">
                <a16:creationId xmlns:a16="http://schemas.microsoft.com/office/drawing/2014/main" id="{87D079FC-C655-46D0-82EF-5C2D9C7401A5}"/>
              </a:ext>
            </a:extLst>
          </p:cNvPr>
          <p:cNvPicPr>
            <a:picLocks noChangeAspect="1"/>
          </p:cNvPicPr>
          <p:nvPr/>
        </p:nvPicPr>
        <p:blipFill>
          <a:blip r:embed="rId5"/>
          <a:stretch>
            <a:fillRect/>
          </a:stretch>
        </p:blipFill>
        <p:spPr>
          <a:xfrm>
            <a:off x="835006" y="1058225"/>
            <a:ext cx="7148705" cy="3759848"/>
          </a:xfrm>
          <a:prstGeom prst="rect">
            <a:avLst/>
          </a:prstGeom>
        </p:spPr>
      </p:pic>
      <p:sp>
        <p:nvSpPr>
          <p:cNvPr id="6" name="Google Shape;487;p82">
            <a:extLst>
              <a:ext uri="{FF2B5EF4-FFF2-40B4-BE49-F238E27FC236}">
                <a16:creationId xmlns:a16="http://schemas.microsoft.com/office/drawing/2014/main" id="{94C816B0-C0E8-4662-AABB-A83734AC8FCE}"/>
              </a:ext>
            </a:extLst>
          </p:cNvPr>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30</a:t>
            </a:r>
            <a:endParaRPr sz="2500" b="1" dirty="0">
              <a:solidFill>
                <a:srgbClr val="FFFFFF"/>
              </a:solidFill>
              <a:latin typeface="Old Standard TT"/>
              <a:ea typeface="Old Standard TT"/>
              <a:cs typeface="Old Standard TT"/>
              <a:sym typeface="Old Standard TT"/>
            </a:endParaRPr>
          </a:p>
        </p:txBody>
      </p:sp>
      <p:pic>
        <p:nvPicPr>
          <p:cNvPr id="8" name="Countdown Timer">
            <a:hlinkClick r:id="" action="ppaction://media"/>
            <a:extLst>
              <a:ext uri="{FF2B5EF4-FFF2-40B4-BE49-F238E27FC236}">
                <a16:creationId xmlns:a16="http://schemas.microsoft.com/office/drawing/2014/main" id="{0BE7C893-6FEE-4124-A5B0-90266975192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58323" y="-7835"/>
            <a:ext cx="1685677" cy="948194"/>
          </a:xfrm>
          <a:prstGeom prst="rect">
            <a:avLst/>
          </a:prstGeom>
        </p:spPr>
      </p:pic>
    </p:spTree>
    <p:extLst>
      <p:ext uri="{BB962C8B-B14F-4D97-AF65-F5344CB8AC3E}">
        <p14:creationId xmlns:p14="http://schemas.microsoft.com/office/powerpoint/2010/main" val="31996446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2385-243F-4A72-8CB9-172EC0AC63C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1E21AA-E787-4CF8-94DB-85A182E948A9}"/>
              </a:ext>
            </a:extLst>
          </p:cNvPr>
          <p:cNvSpPr>
            <a:spLocks noGrp="1"/>
          </p:cNvSpPr>
          <p:nvPr>
            <p:ph type="body" idx="1"/>
          </p:nvPr>
        </p:nvSpPr>
        <p:spPr/>
        <p:txBody>
          <a:bodyPr/>
          <a:lstStyle/>
          <a:p>
            <a:endParaRPr lang="en-US"/>
          </a:p>
        </p:txBody>
      </p:sp>
      <p:sp>
        <p:nvSpPr>
          <p:cNvPr id="4" name="Google Shape;487;p82">
            <a:extLst>
              <a:ext uri="{FF2B5EF4-FFF2-40B4-BE49-F238E27FC236}">
                <a16:creationId xmlns:a16="http://schemas.microsoft.com/office/drawing/2014/main" id="{FB4A9151-6B3D-4FE3-A5B2-C2FB9E52EC68}"/>
              </a:ext>
            </a:extLst>
          </p:cNvPr>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30</a:t>
            </a:r>
            <a:endParaRPr sz="2500" b="1" dirty="0">
              <a:solidFill>
                <a:srgbClr val="FFFFFF"/>
              </a:solidFill>
              <a:latin typeface="Old Standard TT"/>
              <a:ea typeface="Old Standard TT"/>
              <a:cs typeface="Old Standard TT"/>
              <a:sym typeface="Old Standard TT"/>
            </a:endParaRPr>
          </a:p>
        </p:txBody>
      </p:sp>
      <p:pic>
        <p:nvPicPr>
          <p:cNvPr id="57348" name="Picture 4" descr="Schlieren - Wikipedia">
            <a:extLst>
              <a:ext uri="{FF2B5EF4-FFF2-40B4-BE49-F238E27FC236}">
                <a16:creationId xmlns:a16="http://schemas.microsoft.com/office/drawing/2014/main" id="{A1D37C6F-202D-494D-94A7-B1DB82904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673625"/>
            <a:ext cx="41148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57352" name="Picture 8" descr="Seeing the Invisible: SLOW MOTION Schlieren Imaging - YouTube">
            <a:extLst>
              <a:ext uri="{FF2B5EF4-FFF2-40B4-BE49-F238E27FC236}">
                <a16:creationId xmlns:a16="http://schemas.microsoft.com/office/drawing/2014/main" id="{9C95C4C0-3C60-454E-8DB5-19B6A3EE3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593" y="2296631"/>
            <a:ext cx="4286103" cy="241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1928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798811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3" name="Title 2">
            <a:extLst>
              <a:ext uri="{FF2B5EF4-FFF2-40B4-BE49-F238E27FC236}">
                <a16:creationId xmlns:a16="http://schemas.microsoft.com/office/drawing/2014/main" id="{15DC3EE7-AF6F-4000-9F07-25999C9F1224}"/>
              </a:ext>
            </a:extLst>
          </p:cNvPr>
          <p:cNvSpPr>
            <a:spLocks noGrp="1"/>
          </p:cNvSpPr>
          <p:nvPr>
            <p:ph type="title"/>
          </p:nvPr>
        </p:nvSpPr>
        <p:spPr/>
        <p:txBody>
          <a:bodyPr/>
          <a:lstStyle/>
          <a:p>
            <a:endParaRPr lang="en-US"/>
          </a:p>
        </p:txBody>
      </p:sp>
      <p:pic>
        <p:nvPicPr>
          <p:cNvPr id="4" name="Online Media 3" title="How Well Do Masks Work?  (Schlieren Imaging In Slow Motion!)">
            <a:hlinkClick r:id="" action="ppaction://media"/>
            <a:extLst>
              <a:ext uri="{FF2B5EF4-FFF2-40B4-BE49-F238E27FC236}">
                <a16:creationId xmlns:a16="http://schemas.microsoft.com/office/drawing/2014/main" id="{E43D6B41-07AB-4121-9EE8-73E89023BDDF}"/>
              </a:ext>
            </a:extLst>
          </p:cNvPr>
          <p:cNvPicPr>
            <a:picLocks noRot="1" noChangeAspect="1"/>
          </p:cNvPicPr>
          <p:nvPr>
            <a:videoFile r:link="rId1"/>
          </p:nvPr>
        </p:nvPicPr>
        <p:blipFill>
          <a:blip r:embed="rId4"/>
          <a:stretch>
            <a:fillRect/>
          </a:stretch>
        </p:blipFill>
        <p:spPr>
          <a:xfrm>
            <a:off x="462012" y="259882"/>
            <a:ext cx="8008220" cy="4504623"/>
          </a:xfrm>
          <a:prstGeom prst="rect">
            <a:avLst/>
          </a:prstGeom>
        </p:spPr>
      </p:pic>
    </p:spTree>
    <p:extLst>
      <p:ext uri="{BB962C8B-B14F-4D97-AF65-F5344CB8AC3E}">
        <p14:creationId xmlns:p14="http://schemas.microsoft.com/office/powerpoint/2010/main" val="108873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83D94-5D20-48F8-A25F-1F298149874B}"/>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426668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311700" y="445025"/>
            <a:ext cx="83814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Barcelona</a:t>
            </a:r>
            <a:endParaRPr/>
          </a:p>
          <a:p>
            <a:pPr marL="0" lvl="0" indent="0" algn="l" rtl="0">
              <a:spcBef>
                <a:spcPts val="0"/>
              </a:spcBef>
              <a:spcAft>
                <a:spcPts val="0"/>
              </a:spcAft>
              <a:buNone/>
            </a:pPr>
            <a:endParaRPr/>
          </a:p>
          <a:p>
            <a:pPr marL="0" lvl="0" indent="0" algn="l" rtl="0">
              <a:spcBef>
                <a:spcPts val="0"/>
              </a:spcBef>
              <a:spcAft>
                <a:spcPts val="0"/>
              </a:spcAft>
              <a:buNone/>
            </a:pPr>
            <a:r>
              <a:rPr lang="en"/>
              <a:t>Joined the resistance against Franco in the Spanish Civil War</a:t>
            </a:r>
            <a:endParaRPr baseline="-25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8"/>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dirty="0"/>
              <a:t>Baron Pierre de Coubertin has generally claimed authorship </a:t>
            </a:r>
            <a:br>
              <a:rPr lang="en" sz="2100" dirty="0"/>
            </a:br>
            <a:r>
              <a:rPr lang="en" sz="2100" dirty="0"/>
              <a:t>for the modern pentathlon, which combines fencing, swimming, horse riding, shooting and running. He created the contest to simulate the experience of a 19th-century cavalry soldier behind enemy lines, believing that it would mould an ideal athlete, or a functional soldier.</a:t>
            </a:r>
            <a:endParaRPr sz="2100" dirty="0"/>
          </a:p>
          <a:p>
            <a:pPr marL="0" lvl="0" indent="0" algn="l" rtl="0">
              <a:lnSpc>
                <a:spcPct val="115000"/>
              </a:lnSpc>
              <a:spcBef>
                <a:spcPts val="0"/>
              </a:spcBef>
              <a:spcAft>
                <a:spcPts val="0"/>
              </a:spcAft>
              <a:buNone/>
            </a:pPr>
            <a:endParaRPr sz="2100" dirty="0"/>
          </a:p>
          <a:p>
            <a:pPr marL="0" lvl="0" indent="0" algn="l" rtl="0">
              <a:lnSpc>
                <a:spcPct val="115000"/>
              </a:lnSpc>
              <a:spcBef>
                <a:spcPts val="0"/>
              </a:spcBef>
              <a:spcAft>
                <a:spcPts val="0"/>
              </a:spcAft>
              <a:buClr>
                <a:schemeClr val="dk1"/>
              </a:buClr>
              <a:buSzPts val="1100"/>
              <a:buFont typeface="Arial"/>
              <a:buNone/>
            </a:pPr>
            <a:r>
              <a:rPr lang="en" sz="2100" dirty="0"/>
              <a:t>To make the competition as close to real-life battle as possible, the rules of one of the disciplines specifies something unusual. It is believed that this is a nod to the pentathlon’s military inspiration, and would prepare the athlete for the unexpected - much like a soldier in war. </a:t>
            </a:r>
            <a:r>
              <a:rPr lang="en" sz="2100" u="sng" dirty="0"/>
              <a:t>Which discipline, and what is the unusual specification in the rules? (10)</a:t>
            </a:r>
            <a:endParaRPr sz="2100" u="sng" dirty="0"/>
          </a:p>
          <a:p>
            <a:pPr marL="0" lvl="0" indent="0" algn="l" rtl="0">
              <a:lnSpc>
                <a:spcPct val="115000"/>
              </a:lnSpc>
              <a:spcBef>
                <a:spcPts val="1600"/>
              </a:spcBef>
              <a:spcAft>
                <a:spcPts val="0"/>
              </a:spcAft>
              <a:buNone/>
            </a:pPr>
            <a:endParaRPr sz="2100" dirty="0"/>
          </a:p>
        </p:txBody>
      </p:sp>
      <p:sp>
        <p:nvSpPr>
          <p:cNvPr id="194" name="Google Shape;194;p38"/>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3</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6FC65713-DB8F-4D0A-8A37-C923056E0B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200" name="Google Shape;200;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 the horse riding competition - the athletes are not allowed to use their own horse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They are paired with a random horse 20 minutes before the event starts</a:t>
            </a:r>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4" name="Google Shape;194;p38"/>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4</a:t>
            </a:r>
            <a:endParaRPr sz="2500" b="1" dirty="0">
              <a:solidFill>
                <a:srgbClr val="FFFFFF"/>
              </a:solidFill>
              <a:latin typeface="Old Standard TT"/>
              <a:ea typeface="Old Standard TT"/>
              <a:cs typeface="Old Standard TT"/>
              <a:sym typeface="Old Standard TT"/>
            </a:endParaRPr>
          </a:p>
        </p:txBody>
      </p:sp>
      <p:pic>
        <p:nvPicPr>
          <p:cNvPr id="48130" name="Picture 2" descr="r/interestingasfuck - Children living in Siberia getting UV light exposure during the long dark winter months.">
            <a:extLst>
              <a:ext uri="{FF2B5EF4-FFF2-40B4-BE49-F238E27FC236}">
                <a16:creationId xmlns:a16="http://schemas.microsoft.com/office/drawing/2014/main" id="{3F5CAB43-13EF-4BD5-8A29-A8BA76E4FA9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096"/>
          <a:stretch/>
        </p:blipFill>
        <p:spPr bwMode="auto">
          <a:xfrm>
            <a:off x="3736958" y="1064403"/>
            <a:ext cx="5407041" cy="3448697"/>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92;p38">
            <a:extLst>
              <a:ext uri="{FF2B5EF4-FFF2-40B4-BE49-F238E27FC236}">
                <a16:creationId xmlns:a16="http://schemas.microsoft.com/office/drawing/2014/main" id="{01F2884B-10EA-4824-8C6C-8FD17F8BF54C}"/>
              </a:ext>
            </a:extLst>
          </p:cNvPr>
          <p:cNvSpPr txBox="1">
            <a:spLocks noGrp="1"/>
          </p:cNvSpPr>
          <p:nvPr>
            <p:ph type="title"/>
          </p:nvPr>
        </p:nvSpPr>
        <p:spPr>
          <a:xfrm>
            <a:off x="164592" y="563897"/>
            <a:ext cx="3465576" cy="613200"/>
          </a:xfrm>
          <a:prstGeom prst="rect">
            <a:avLst/>
          </a:prstGeom>
        </p:spPr>
        <p:txBody>
          <a:bodyPr spcFirstLastPara="1" wrap="square" lIns="91425" tIns="91425" rIns="91425" bIns="91425" anchor="t" anchorCtr="0">
            <a:noAutofit/>
          </a:bodyPr>
          <a:lstStyle/>
          <a:p>
            <a:pPr lvl="0">
              <a:lnSpc>
                <a:spcPct val="115000"/>
              </a:lnSpc>
            </a:pPr>
            <a:r>
              <a:rPr lang="en-US" sz="2400" dirty="0"/>
              <a:t>This is a photograph of young children in Siberia.</a:t>
            </a:r>
            <a:br>
              <a:rPr lang="en-US" sz="2400" dirty="0"/>
            </a:br>
            <a:br>
              <a:rPr lang="en-US" sz="2400" dirty="0"/>
            </a:br>
            <a:r>
              <a:rPr lang="en-US" sz="2400" u="sng" dirty="0"/>
              <a:t>What is going on in the photo (5), and why are the children made to participate in it (5)?</a:t>
            </a:r>
            <a:endParaRPr sz="2400" u="sng" dirty="0"/>
          </a:p>
        </p:txBody>
      </p:sp>
      <p:pic>
        <p:nvPicPr>
          <p:cNvPr id="6" name="Countdown Timer">
            <a:hlinkClick r:id="" action="ppaction://media"/>
            <a:extLst>
              <a:ext uri="{FF2B5EF4-FFF2-40B4-BE49-F238E27FC236}">
                <a16:creationId xmlns:a16="http://schemas.microsoft.com/office/drawing/2014/main" id="{782146C9-EF58-4BE0-9CA0-36A7AFB282E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58323" y="-7835"/>
            <a:ext cx="1685677" cy="948194"/>
          </a:xfrm>
          <a:prstGeom prst="rect">
            <a:avLst/>
          </a:prstGeom>
        </p:spPr>
      </p:pic>
    </p:spTree>
    <p:extLst>
      <p:ext uri="{BB962C8B-B14F-4D97-AF65-F5344CB8AC3E}">
        <p14:creationId xmlns:p14="http://schemas.microsoft.com/office/powerpoint/2010/main" val="1089647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200" name="Google Shape;200;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147339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They are standing in front of UV lamp to get UV light exposure</a:t>
            </a:r>
            <a:br>
              <a:rPr lang="en-US" dirty="0"/>
            </a:br>
            <a:br>
              <a:rPr lang="en-US" dirty="0"/>
            </a:br>
            <a:r>
              <a:rPr lang="en-US" dirty="0"/>
              <a:t>This is done during the long, dark winter months to give them exposure to Vitamin D to help them strengthen their bones</a:t>
            </a:r>
            <a:endParaRPr dirty="0"/>
          </a:p>
        </p:txBody>
      </p:sp>
    </p:spTree>
    <p:extLst>
      <p:ext uri="{BB962C8B-B14F-4D97-AF65-F5344CB8AC3E}">
        <p14:creationId xmlns:p14="http://schemas.microsoft.com/office/powerpoint/2010/main" val="1918723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5"/>
          <p:cNvSpPr txBox="1">
            <a:spLocks noGrp="1"/>
          </p:cNvSpPr>
          <p:nvPr>
            <p:ph type="title"/>
          </p:nvPr>
        </p:nvSpPr>
        <p:spPr>
          <a:xfrm>
            <a:off x="311700" y="557670"/>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t>This musical (video) is based on a U.S. youth-led strike </a:t>
            </a:r>
            <a:br>
              <a:rPr lang="en" sz="2000" dirty="0"/>
            </a:br>
            <a:r>
              <a:rPr lang="en" sz="2000" dirty="0"/>
              <a:t>campaign to change practices for workers in a certain profession. The main adversaries of the strike campaign were X and Y, often rivals, but who this time worked together to the detriment of the workers. </a:t>
            </a:r>
            <a:r>
              <a:rPr lang="en" sz="2000" u="sng" dirty="0"/>
              <a:t>ID X &amp; Y (5).</a:t>
            </a:r>
            <a:br>
              <a:rPr lang="en" sz="2000" u="sng" dirty="0"/>
            </a:br>
            <a:br>
              <a:rPr lang="en" sz="2000" u="sng" dirty="0"/>
            </a:br>
            <a:r>
              <a:rPr lang="en" sz="2000" dirty="0"/>
              <a:t>X &amp; Y were also responsible for a corrosive strategy which worried civil liberties advocates. In response, Samuel Warren &amp; Louis Brandeis wrote an article advocating the recognition of a new constitutional right. The article has been prescient for current </a:t>
            </a:r>
            <a:r>
              <a:rPr lang="en-US" sz="2000" dirty="0"/>
              <a:t>political </a:t>
            </a:r>
            <a:r>
              <a:rPr lang="en" sz="2000" dirty="0"/>
              <a:t>debates. In 2017, the Indian Supreme Court issued a landmark judgment effectuating their advocacy. </a:t>
            </a:r>
            <a:br>
              <a:rPr lang="en" sz="2000" dirty="0"/>
            </a:br>
            <a:br>
              <a:rPr lang="en" sz="2000" dirty="0"/>
            </a:br>
            <a:r>
              <a:rPr lang="en" sz="2000" u="sng" dirty="0"/>
              <a:t>What did Brandeis &amp; Warren advocate for (5)?</a:t>
            </a:r>
            <a:endParaRPr sz="2000" u="sng" dirty="0"/>
          </a:p>
        </p:txBody>
      </p:sp>
      <p:sp>
        <p:nvSpPr>
          <p:cNvPr id="438" name="Google Shape;438;p75"/>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5</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E424B50B-564B-4EF3-B71F-7568D7F85A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3980343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7"/>
          <p:cNvSpPr txBox="1">
            <a:spLocks noGrp="1"/>
          </p:cNvSpPr>
          <p:nvPr>
            <p:ph type="title"/>
          </p:nvPr>
        </p:nvSpPr>
        <p:spPr>
          <a:xfrm>
            <a:off x="311700" y="106918"/>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General Rules</a:t>
            </a:r>
            <a:endParaRPr b="1" dirty="0"/>
          </a:p>
        </p:txBody>
      </p:sp>
      <p:sp>
        <p:nvSpPr>
          <p:cNvPr id="122" name="Google Shape;122;p27"/>
          <p:cNvSpPr txBox="1">
            <a:spLocks noGrp="1"/>
          </p:cNvSpPr>
          <p:nvPr>
            <p:ph type="body" idx="1"/>
          </p:nvPr>
        </p:nvSpPr>
        <p:spPr>
          <a:xfrm>
            <a:off x="311700" y="604893"/>
            <a:ext cx="8520600" cy="3397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bg1"/>
              </a:buClr>
              <a:buSzPts val="2000"/>
              <a:buFont typeface="Arial" panose="020B0604020202020204" pitchFamily="34" charset="0"/>
              <a:buChar char="•"/>
            </a:pPr>
            <a:r>
              <a:rPr lang="en" sz="2000" dirty="0"/>
              <a:t>30 questions (across two halves)</a:t>
            </a:r>
            <a:endParaRPr sz="2000" dirty="0"/>
          </a:p>
          <a:p>
            <a:pPr marL="457200" lvl="0" indent="-355600" algn="l" rtl="0">
              <a:spcBef>
                <a:spcPts val="0"/>
              </a:spcBef>
              <a:spcAft>
                <a:spcPts val="0"/>
              </a:spcAft>
              <a:buClr>
                <a:schemeClr val="bg1"/>
              </a:buClr>
              <a:buSzPts val="2000"/>
              <a:buFont typeface="Arial" panose="020B0604020202020204" pitchFamily="34" charset="0"/>
              <a:buChar char="•"/>
            </a:pPr>
            <a:r>
              <a:rPr lang="en" sz="2000" dirty="0"/>
              <a:t>Infinite bounce + pounce</a:t>
            </a:r>
          </a:p>
          <a:p>
            <a:pPr lvl="1" indent="-355600">
              <a:spcBef>
                <a:spcPts val="0"/>
              </a:spcBef>
              <a:buClr>
                <a:schemeClr val="bg1"/>
              </a:buClr>
              <a:buSzPts val="2000"/>
              <a:buFont typeface="Arial" panose="020B0604020202020204" pitchFamily="34" charset="0"/>
              <a:buChar char="•"/>
            </a:pPr>
            <a:r>
              <a:rPr lang="en" sz="2000" dirty="0">
                <a:solidFill>
                  <a:schemeClr val="bg1"/>
                </a:solidFill>
              </a:rPr>
              <a:t>+10 on bounce (part points will be given for multi-part questions)</a:t>
            </a:r>
          </a:p>
          <a:p>
            <a:pPr lvl="1" indent="-355600">
              <a:spcBef>
                <a:spcPts val="0"/>
              </a:spcBef>
              <a:buClr>
                <a:schemeClr val="bg1"/>
              </a:buClr>
              <a:buSzPts val="2000"/>
              <a:buFont typeface="Arial" panose="020B0604020202020204" pitchFamily="34" charset="0"/>
              <a:buChar char="•"/>
            </a:pPr>
            <a:r>
              <a:rPr lang="en" sz="2000" dirty="0">
                <a:solidFill>
                  <a:schemeClr val="bg1"/>
                </a:solidFill>
              </a:rPr>
              <a:t>+10 / -10 on pounce</a:t>
            </a:r>
            <a:endParaRPr sz="2000" dirty="0">
              <a:solidFill>
                <a:schemeClr val="bg1"/>
              </a:solidFill>
            </a:endParaRPr>
          </a:p>
          <a:p>
            <a:pPr marL="457200" lvl="0" indent="-355600" algn="l" rtl="0">
              <a:spcBef>
                <a:spcPts val="0"/>
              </a:spcBef>
              <a:spcAft>
                <a:spcPts val="0"/>
              </a:spcAft>
              <a:buClr>
                <a:schemeClr val="bg1"/>
              </a:buClr>
              <a:buSzPts val="2000"/>
              <a:buFont typeface="Arial" panose="020B0604020202020204" pitchFamily="34" charset="0"/>
              <a:buChar char="•"/>
            </a:pPr>
            <a:r>
              <a:rPr lang="en" sz="2000" dirty="0"/>
              <a:t>On each question slide, in the top right corner is a pounce timer</a:t>
            </a:r>
          </a:p>
          <a:p>
            <a:pPr lvl="1" indent="-355600">
              <a:spcBef>
                <a:spcPts val="0"/>
              </a:spcBef>
              <a:buClr>
                <a:schemeClr val="bg1"/>
              </a:buClr>
              <a:buSzPts val="2000"/>
              <a:buFont typeface="Arial" panose="020B0604020202020204" pitchFamily="34" charset="0"/>
              <a:buChar char="•"/>
            </a:pPr>
            <a:r>
              <a:rPr lang="en" sz="2000" dirty="0">
                <a:solidFill>
                  <a:schemeClr val="bg1"/>
                </a:solidFill>
              </a:rPr>
              <a:t>Timer will be started once the question has been read out/visuals shown and will run for 60 seconds. (Ignore if timer starts running while Q is being read – will be reset when pounce opens)</a:t>
            </a:r>
          </a:p>
          <a:p>
            <a:pPr lvl="1" indent="-355600">
              <a:spcBef>
                <a:spcPts val="0"/>
              </a:spcBef>
              <a:buClr>
                <a:schemeClr val="bg1"/>
              </a:buClr>
              <a:buSzPts val="2000"/>
              <a:buFont typeface="Arial" panose="020B0604020202020204" pitchFamily="34" charset="0"/>
              <a:buChar char="•"/>
            </a:pPr>
            <a:r>
              <a:rPr lang="en" sz="2000" dirty="0">
                <a:solidFill>
                  <a:schemeClr val="bg1"/>
                </a:solidFill>
              </a:rPr>
              <a:t>No need to announce you are pouncing - just send answer over Discord. If answer is not received when timer ends, your team will be deemed to have not pounced</a:t>
            </a:r>
          </a:p>
          <a:p>
            <a:pPr indent="-355600">
              <a:buClr>
                <a:schemeClr val="bg1"/>
              </a:buClr>
              <a:buSzPts val="2000"/>
              <a:buFont typeface="Arial" panose="020B0604020202020204" pitchFamily="34" charset="0"/>
              <a:buChar char="•"/>
            </a:pPr>
            <a:r>
              <a:rPr lang="en" sz="2000" dirty="0"/>
              <a:t>Questions designed to be workable (we hope!) – so please guess! </a:t>
            </a:r>
            <a:r>
              <a:rPr lang="en" sz="2000" dirty="0">
                <a:sym typeface="Wingdings" panose="05000000000000000000" pitchFamily="2" charset="2"/>
              </a:rPr>
              <a:t></a:t>
            </a:r>
            <a:endParaRPr lang="en" sz="2000" dirty="0"/>
          </a:p>
          <a:p>
            <a:pPr marL="914400" lvl="1" indent="-355600" algn="l" rtl="0">
              <a:spcBef>
                <a:spcPts val="0"/>
              </a:spcBef>
              <a:spcAft>
                <a:spcPts val="0"/>
              </a:spcAft>
              <a:buClr>
                <a:schemeClr val="bg1"/>
              </a:buClr>
              <a:buSzPts val="2000"/>
              <a:buFont typeface="Arial" panose="020B0604020202020204" pitchFamily="34" charset="0"/>
              <a:buChar char="•"/>
            </a:pPr>
            <a:endParaRPr lang="en" sz="2000" dirty="0">
              <a:solidFill>
                <a:schemeClr val="bg1"/>
              </a:solidFill>
            </a:endParaRPr>
          </a:p>
        </p:txBody>
      </p:sp>
      <p:pic>
        <p:nvPicPr>
          <p:cNvPr id="8" name="Countdown Timer">
            <a:hlinkClick r:id="" action="ppaction://media"/>
            <a:extLst>
              <a:ext uri="{FF2B5EF4-FFF2-40B4-BE49-F238E27FC236}">
                <a16:creationId xmlns:a16="http://schemas.microsoft.com/office/drawing/2014/main" id="{C3EDA368-311E-4507-A8B2-22F4347850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7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446" name="Google Shape;446;p76"/>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5</a:t>
            </a:r>
            <a:endParaRPr sz="2500" b="1" dirty="0">
              <a:solidFill>
                <a:srgbClr val="FFFFFF"/>
              </a:solidFill>
              <a:latin typeface="Old Standard TT"/>
              <a:ea typeface="Old Standard TT"/>
              <a:cs typeface="Old Standard TT"/>
              <a:sym typeface="Old Standard TT"/>
            </a:endParaRPr>
          </a:p>
        </p:txBody>
      </p:sp>
      <p:pic>
        <p:nvPicPr>
          <p:cNvPr id="2" name="Online Media 1" title="NEWSIES (Broadway) - Medley [LIVE @ The 2012 Tony Awards]">
            <a:hlinkClick r:id="" action="ppaction://media"/>
            <a:extLst>
              <a:ext uri="{FF2B5EF4-FFF2-40B4-BE49-F238E27FC236}">
                <a16:creationId xmlns:a16="http://schemas.microsoft.com/office/drawing/2014/main" id="{97DBEA47-1BF5-4B93-B02E-C14A6DE868CC}"/>
              </a:ext>
            </a:extLst>
          </p:cNvPr>
          <p:cNvPicPr>
            <a:picLocks noRot="1" noChangeAspect="1"/>
          </p:cNvPicPr>
          <p:nvPr>
            <a:videoFile r:link="rId1"/>
          </p:nvPr>
        </p:nvPicPr>
        <p:blipFill>
          <a:blip r:embed="rId4"/>
          <a:stretch>
            <a:fillRect/>
          </a:stretch>
        </p:blipFill>
        <p:spPr>
          <a:xfrm>
            <a:off x="783941" y="255100"/>
            <a:ext cx="7779831" cy="4376155"/>
          </a:xfrm>
          <a:prstGeom prst="rect">
            <a:avLst/>
          </a:prstGeom>
        </p:spPr>
      </p:pic>
    </p:spTree>
    <p:extLst>
      <p:ext uri="{BB962C8B-B14F-4D97-AF65-F5344CB8AC3E}">
        <p14:creationId xmlns:p14="http://schemas.microsoft.com/office/powerpoint/2010/main" val="198092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4007171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X &amp; Y = Joseph Pulitzer &amp; William Randolph Hearst</a:t>
            </a:r>
            <a:endParaRPr sz="2500" dirty="0"/>
          </a:p>
          <a:p>
            <a:pPr marL="0" lvl="0" indent="0" algn="l" rtl="0">
              <a:spcBef>
                <a:spcPts val="0"/>
              </a:spcBef>
              <a:spcAft>
                <a:spcPts val="0"/>
              </a:spcAft>
              <a:buNone/>
            </a:pPr>
            <a:endParaRPr sz="2500" dirty="0"/>
          </a:p>
          <a:p>
            <a:pPr marL="0" lvl="0" indent="0" algn="l" rtl="0">
              <a:spcBef>
                <a:spcPts val="0"/>
              </a:spcBef>
              <a:spcAft>
                <a:spcPts val="0"/>
              </a:spcAft>
              <a:buNone/>
            </a:pPr>
            <a:r>
              <a:rPr lang="en-US" sz="2500" dirty="0"/>
              <a:t>Warren &amp; Brandeis advocated for recognizing a constitutional </a:t>
            </a:r>
            <a:r>
              <a:rPr lang="en" sz="2500" dirty="0"/>
              <a:t>right to privacy (which they phrased as the right to be left alone)</a:t>
            </a:r>
            <a:endParaRPr sz="2500" dirty="0"/>
          </a:p>
        </p:txBody>
      </p:sp>
    </p:spTree>
    <p:extLst>
      <p:ext uri="{BB962C8B-B14F-4D97-AF65-F5344CB8AC3E}">
        <p14:creationId xmlns:p14="http://schemas.microsoft.com/office/powerpoint/2010/main" val="428962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0"/>
          <p:cNvSpPr txBox="1">
            <a:spLocks noGrp="1"/>
          </p:cNvSpPr>
          <p:nvPr>
            <p:ph type="title"/>
          </p:nvPr>
        </p:nvSpPr>
        <p:spPr>
          <a:xfrm>
            <a:off x="311700" y="601971"/>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300" dirty="0"/>
              <a:t>The next slide, from 1954, shows a process that </a:t>
            </a:r>
            <a:br>
              <a:rPr lang="en" sz="2300" dirty="0"/>
            </a:br>
            <a:r>
              <a:rPr lang="en" sz="2300" dirty="0"/>
              <a:t>workers in a certain profession/industry had to undergo on an almost daily basis. Since then, it has been regarded as one of the worst occupational hazards in history.</a:t>
            </a:r>
            <a:endParaRPr sz="2300" dirty="0"/>
          </a:p>
          <a:p>
            <a:pPr marL="0" lvl="0" indent="0" algn="l" rtl="0">
              <a:lnSpc>
                <a:spcPct val="115000"/>
              </a:lnSpc>
              <a:spcBef>
                <a:spcPts val="0"/>
              </a:spcBef>
              <a:spcAft>
                <a:spcPts val="0"/>
              </a:spcAft>
              <a:buNone/>
            </a:pPr>
            <a:endParaRPr sz="1700" dirty="0"/>
          </a:p>
          <a:p>
            <a:pPr marL="0" lvl="0" indent="0" algn="l" rtl="0">
              <a:lnSpc>
                <a:spcPct val="115000"/>
              </a:lnSpc>
              <a:spcBef>
                <a:spcPts val="0"/>
              </a:spcBef>
              <a:spcAft>
                <a:spcPts val="0"/>
              </a:spcAft>
              <a:buNone/>
            </a:pPr>
            <a:r>
              <a:rPr lang="en" sz="2300" dirty="0"/>
              <a:t>It was instituted by their employer not for health and safety reasons, but rather for the economic benefit of the employer, to crack down on employee deception leading to lost profits.</a:t>
            </a:r>
            <a:br>
              <a:rPr lang="en" sz="2300" dirty="0"/>
            </a:br>
            <a:endParaRPr sz="2300" dirty="0"/>
          </a:p>
          <a:p>
            <a:pPr marL="0" lvl="0" indent="0" algn="l" rtl="0">
              <a:lnSpc>
                <a:spcPct val="115000"/>
              </a:lnSpc>
              <a:spcBef>
                <a:spcPts val="0"/>
              </a:spcBef>
              <a:spcAft>
                <a:spcPts val="0"/>
              </a:spcAft>
              <a:buNone/>
            </a:pPr>
            <a:r>
              <a:rPr lang="en" sz="2300" u="sng" dirty="0"/>
              <a:t>What was the profession of these workers (5), and what was the deception employers wanted to crack down on (5)?</a:t>
            </a:r>
            <a:endParaRPr sz="2300" dirty="0"/>
          </a:p>
        </p:txBody>
      </p:sp>
      <p:sp>
        <p:nvSpPr>
          <p:cNvPr id="273" name="Google Shape;273;p50"/>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6</a:t>
            </a:r>
            <a:endParaRPr sz="2500" b="1" dirty="0">
              <a:solidFill>
                <a:srgbClr val="FFFFFF"/>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49"/>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6</a:t>
            </a:r>
            <a:endParaRPr sz="2500" b="1" dirty="0">
              <a:solidFill>
                <a:srgbClr val="FFFFFF"/>
              </a:solidFill>
              <a:latin typeface="Old Standard TT"/>
              <a:ea typeface="Old Standard TT"/>
              <a:cs typeface="Old Standard TT"/>
              <a:sym typeface="Old Standard TT"/>
            </a:endParaRPr>
          </a:p>
        </p:txBody>
      </p:sp>
      <p:pic>
        <p:nvPicPr>
          <p:cNvPr id="266" name="Google Shape;266;p49"/>
          <p:cNvPicPr preferRelativeResize="0"/>
          <p:nvPr/>
        </p:nvPicPr>
        <p:blipFill>
          <a:blip r:embed="rId5">
            <a:alphaModFix/>
          </a:blip>
          <a:stretch>
            <a:fillRect/>
          </a:stretch>
        </p:blipFill>
        <p:spPr>
          <a:xfrm>
            <a:off x="1027989" y="152400"/>
            <a:ext cx="3368945" cy="4838700"/>
          </a:xfrm>
          <a:prstGeom prst="rect">
            <a:avLst/>
          </a:prstGeom>
          <a:noFill/>
          <a:ln>
            <a:noFill/>
          </a:ln>
        </p:spPr>
      </p:pic>
      <p:sp>
        <p:nvSpPr>
          <p:cNvPr id="4" name="Rectangle 3">
            <a:extLst>
              <a:ext uri="{FF2B5EF4-FFF2-40B4-BE49-F238E27FC236}">
                <a16:creationId xmlns:a16="http://schemas.microsoft.com/office/drawing/2014/main" id="{DD17D30C-B80A-4E10-835D-C1D8E778F654}"/>
              </a:ext>
            </a:extLst>
          </p:cNvPr>
          <p:cNvSpPr/>
          <p:nvPr/>
        </p:nvSpPr>
        <p:spPr>
          <a:xfrm>
            <a:off x="4572000" y="1986746"/>
            <a:ext cx="4099432" cy="2215991"/>
          </a:xfrm>
          <a:prstGeom prst="rect">
            <a:avLst/>
          </a:prstGeom>
        </p:spPr>
        <p:txBody>
          <a:bodyPr wrap="square">
            <a:spAutoFit/>
          </a:bodyPr>
          <a:lstStyle/>
          <a:p>
            <a:r>
              <a:rPr lang="en" sz="2300" u="sng" dirty="0">
                <a:solidFill>
                  <a:srgbClr val="FFFFFF"/>
                </a:solidFill>
                <a:latin typeface="Old Standard TT"/>
                <a:sym typeface="Old Standard TT"/>
              </a:rPr>
              <a:t>What was the profession of these workers (5), </a:t>
            </a:r>
          </a:p>
          <a:p>
            <a:endParaRPr lang="en" sz="2300" u="sng" dirty="0">
              <a:solidFill>
                <a:srgbClr val="FFFFFF"/>
              </a:solidFill>
              <a:latin typeface="Old Standard TT"/>
              <a:sym typeface="Old Standard TT"/>
            </a:endParaRPr>
          </a:p>
          <a:p>
            <a:r>
              <a:rPr lang="en" sz="2300" u="sng" dirty="0">
                <a:solidFill>
                  <a:srgbClr val="FFFFFF"/>
                </a:solidFill>
                <a:latin typeface="Old Standard TT"/>
                <a:sym typeface="Old Standard TT"/>
              </a:rPr>
              <a:t>and what was the deception employers wanted to crack down on (5)?</a:t>
            </a:r>
            <a:endParaRPr lang="en-US" dirty="0"/>
          </a:p>
        </p:txBody>
      </p:sp>
      <p:pic>
        <p:nvPicPr>
          <p:cNvPr id="7" name="Countdown Timer">
            <a:hlinkClick r:id="" action="ppaction://media"/>
            <a:extLst>
              <a:ext uri="{FF2B5EF4-FFF2-40B4-BE49-F238E27FC236}">
                <a16:creationId xmlns:a16="http://schemas.microsoft.com/office/drawing/2014/main" id="{279A146F-8FC5-412C-A25F-A2234013386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5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279" name="Google Shape;279;p5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Diamond mine workers </a:t>
            </a:r>
            <a:r>
              <a:rPr lang="en-US" sz="2200" dirty="0"/>
              <a:t>in South Africa</a:t>
            </a:r>
            <a:endParaRPr sz="2200" dirty="0"/>
          </a:p>
          <a:p>
            <a:pPr marL="0" lvl="0" indent="0" algn="l" rtl="0">
              <a:spcBef>
                <a:spcPts val="0"/>
              </a:spcBef>
              <a:spcAft>
                <a:spcPts val="0"/>
              </a:spcAft>
              <a:buNone/>
            </a:pPr>
            <a:endParaRPr sz="2200" dirty="0"/>
          </a:p>
          <a:p>
            <a:pPr marL="0" lvl="0" indent="0" algn="l" rtl="0">
              <a:spcBef>
                <a:spcPts val="0"/>
              </a:spcBef>
              <a:spcAft>
                <a:spcPts val="0"/>
              </a:spcAft>
              <a:buNone/>
            </a:pPr>
            <a:r>
              <a:rPr lang="en" sz="2200" dirty="0"/>
              <a:t>At the end of each shift,  the miners would have to go through the x-ray machine for inspection, since some miners would try to smuggle diamonds out with them. Some, for example, would swallow diamonds, even hide them in self-inflicted incisions in their legs.  </a:t>
            </a:r>
            <a:endParaRPr sz="2200" dirty="0"/>
          </a:p>
          <a:p>
            <a:pPr marL="0" lvl="0" indent="0" algn="l" rtl="0">
              <a:spcBef>
                <a:spcPts val="0"/>
              </a:spcBef>
              <a:spcAft>
                <a:spcPts val="0"/>
              </a:spcAft>
              <a:buNone/>
            </a:pPr>
            <a:endParaRPr lang="en-US" sz="2200" dirty="0"/>
          </a:p>
          <a:p>
            <a:pPr marL="0" lvl="0" indent="0" algn="l" rtl="0">
              <a:spcBef>
                <a:spcPts val="0"/>
              </a:spcBef>
              <a:spcAft>
                <a:spcPts val="0"/>
              </a:spcAft>
              <a:buNone/>
            </a:pPr>
            <a:r>
              <a:rPr lang="en-US" sz="2200" dirty="0"/>
              <a:t>They were scanned using a fluoroscope.  Fluoroscopic procedures pose a potential for increasing the patient’s risk of radiation-induced cancer (the radiologist gets a dose of radiation as well).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3"/>
          <p:cNvSpPr txBox="1">
            <a:spLocks noGrp="1"/>
          </p:cNvSpPr>
          <p:nvPr>
            <p:ph type="title"/>
          </p:nvPr>
        </p:nvSpPr>
        <p:spPr>
          <a:xfrm>
            <a:off x="311700" y="56729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dirty="0"/>
              <a:t>In the 1990s, Sunil Gavaskar and Alvin Kallicharan </a:t>
            </a:r>
            <a:br>
              <a:rPr lang="en" sz="2000" dirty="0"/>
            </a:br>
            <a:r>
              <a:rPr lang="en" sz="2000" dirty="0"/>
              <a:t>expressed a desire to serve X, but didn’t know how to do so. X told them to arrange an cricket match. </a:t>
            </a:r>
            <a:br>
              <a:rPr lang="en" sz="2000" dirty="0"/>
            </a:br>
            <a:br>
              <a:rPr lang="en" sz="2000" dirty="0"/>
            </a:br>
            <a:r>
              <a:rPr lang="en" sz="2000" dirty="0"/>
              <a:t>One challenge was finding an appropriate venue. X insisted the match occur at Y, to enable rural cricket enthusiasts to watch a match. However, Y did not have the requisite infrastructure - including a cricket pitch - to host the game. But these challenges were overcome, especially with the support of sponsors who had built a lot of existing infrastructure at Y. </a:t>
            </a:r>
            <a:br>
              <a:rPr lang="en" sz="2000" dirty="0"/>
            </a:br>
            <a:br>
              <a:rPr lang="en" sz="2000" dirty="0"/>
            </a:br>
            <a:r>
              <a:rPr lang="en" sz="2000" dirty="0"/>
              <a:t>Befitting the occasion, the stadium at Y was informally nicknamed by some as ______, after a famous cricket venue. </a:t>
            </a:r>
            <a:r>
              <a:rPr lang="en" sz="2000" u="sng" dirty="0"/>
              <a:t>ID Y (5) and nickname (5).</a:t>
            </a:r>
            <a:endParaRPr sz="2000" u="sng" dirty="0"/>
          </a:p>
          <a:p>
            <a:pPr marL="0" lvl="0" indent="0" algn="l" rtl="0">
              <a:lnSpc>
                <a:spcPct val="115000"/>
              </a:lnSpc>
              <a:spcBef>
                <a:spcPts val="1600"/>
              </a:spcBef>
              <a:spcAft>
                <a:spcPts val="0"/>
              </a:spcAft>
              <a:buClr>
                <a:schemeClr val="dk1"/>
              </a:buClr>
              <a:buSzPts val="1100"/>
              <a:buFont typeface="Arial"/>
              <a:buNone/>
            </a:pPr>
            <a:endParaRPr sz="2000" dirty="0"/>
          </a:p>
          <a:p>
            <a:pPr marL="0" lvl="0" indent="0" algn="l" rtl="0">
              <a:spcBef>
                <a:spcPts val="1600"/>
              </a:spcBef>
              <a:spcAft>
                <a:spcPts val="0"/>
              </a:spcAft>
              <a:buNone/>
            </a:pPr>
            <a:endParaRPr sz="2000" dirty="0"/>
          </a:p>
        </p:txBody>
      </p:sp>
      <p:sp>
        <p:nvSpPr>
          <p:cNvPr id="291" name="Google Shape;291;p53"/>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7</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417999FC-AB6C-4978-BEAE-1C1A9C899E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297" name="Google Shape;297;p5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 Puttaparthi (where Sathya Sai Baba’s ashram is located)</a:t>
            </a:r>
            <a:endParaRPr/>
          </a:p>
          <a:p>
            <a:pPr marL="0" lvl="0" indent="0" algn="l" rtl="0">
              <a:spcBef>
                <a:spcPts val="0"/>
              </a:spcBef>
              <a:spcAft>
                <a:spcPts val="0"/>
              </a:spcAft>
              <a:buNone/>
            </a:pPr>
            <a:endParaRPr/>
          </a:p>
          <a:p>
            <a:pPr marL="0" lvl="0" indent="0" algn="l" rtl="0">
              <a:spcBef>
                <a:spcPts val="0"/>
              </a:spcBef>
              <a:spcAft>
                <a:spcPts val="0"/>
              </a:spcAft>
              <a:buNone/>
            </a:pPr>
            <a:r>
              <a:rPr lang="en"/>
              <a:t>Nickname was Lords</a:t>
            </a:r>
            <a:endParaRPr/>
          </a:p>
        </p:txBody>
      </p:sp>
      <p:pic>
        <p:nvPicPr>
          <p:cNvPr id="58370" name="Picture 2" descr="Sathya Sai with Students: Unity Cup International Cricket Match at ...">
            <a:extLst>
              <a:ext uri="{FF2B5EF4-FFF2-40B4-BE49-F238E27FC236}">
                <a16:creationId xmlns:a16="http://schemas.microsoft.com/office/drawing/2014/main" id="{2FE0129A-D053-4CA8-BDDB-50AC8DECC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081" y="1434165"/>
            <a:ext cx="3769612" cy="30374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xfrm>
            <a:off x="311700" y="542997"/>
            <a:ext cx="8520600" cy="613200"/>
          </a:xfrm>
          <a:prstGeom prst="rect">
            <a:avLst/>
          </a:prstGeom>
        </p:spPr>
        <p:txBody>
          <a:bodyPr spcFirstLastPara="1" wrap="square" lIns="91425" tIns="91425" rIns="91425" bIns="91425" anchor="t" anchorCtr="0">
            <a:noAutofit/>
          </a:bodyPr>
          <a:lstStyle/>
          <a:p>
            <a:pPr lvl="0">
              <a:lnSpc>
                <a:spcPct val="115000"/>
              </a:lnSpc>
            </a:pPr>
            <a:r>
              <a:rPr lang="en-US" sz="2200" b="1" u="sng" dirty="0"/>
              <a:t>TRIAL QUESTION</a:t>
            </a:r>
            <a:br>
              <a:rPr lang="en-US" sz="2200" dirty="0"/>
            </a:br>
            <a:br>
              <a:rPr lang="en-US" sz="2200" dirty="0"/>
            </a:br>
            <a:r>
              <a:rPr lang="en-US" sz="2200" dirty="0"/>
              <a:t>In the early 1900s, Canada used two letter call signs </a:t>
            </a:r>
            <a:br>
              <a:rPr lang="en-US" sz="2200" dirty="0"/>
            </a:br>
            <a:r>
              <a:rPr lang="en-US" sz="2200" dirty="0"/>
              <a:t>to identify airports.</a:t>
            </a:r>
            <a:br>
              <a:rPr lang="en-US" sz="2200" dirty="0"/>
            </a:br>
            <a:br>
              <a:rPr lang="en-US" sz="2200" dirty="0"/>
            </a:br>
            <a:r>
              <a:rPr lang="en-US" sz="2200" dirty="0"/>
              <a:t>Increased travel in the 1930s posed a problem: pilots needed to tell from a call sign whether or not the corresponding airport had on premises radio facilities.</a:t>
            </a:r>
            <a:br>
              <a:rPr lang="en-US" sz="2200" dirty="0"/>
            </a:br>
            <a:br>
              <a:rPr lang="en-US" sz="2200" dirty="0"/>
            </a:br>
            <a:r>
              <a:rPr lang="en-US" sz="2200" u="sng" dirty="0"/>
              <a:t>What was Canada’s solution to this problem</a:t>
            </a:r>
            <a:r>
              <a:rPr lang="en-US" sz="2200" dirty="0"/>
              <a:t>, which spawned a convention that is uniquely Canadian even today (10)?</a:t>
            </a:r>
            <a:br>
              <a:rPr lang="en-US" sz="2200" dirty="0"/>
            </a:br>
            <a:br>
              <a:rPr lang="en-US" sz="2200" dirty="0"/>
            </a:br>
            <a:br>
              <a:rPr lang="en-US" sz="2200" dirty="0"/>
            </a:br>
            <a:endParaRPr lang="en-US" sz="2200" dirty="0"/>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0</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8AE2C2C9-0B28-49FB-AAAF-94030ACD1B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16496858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7"/>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dirty="0"/>
              <a:t>The painting </a:t>
            </a:r>
            <a:r>
              <a:rPr lang="en" sz="2100" i="1" dirty="0"/>
              <a:t>Shadows of Liberty</a:t>
            </a:r>
            <a:r>
              <a:rPr lang="en" sz="2100" dirty="0"/>
              <a:t> by Titus Kaphar depicts a </a:t>
            </a:r>
            <a:br>
              <a:rPr lang="en" sz="2100" dirty="0"/>
            </a:br>
            <a:r>
              <a:rPr lang="en" sz="2100" dirty="0"/>
              <a:t>proud George Washington on horseback, wielding a sword and demonstrating his authority.</a:t>
            </a:r>
            <a:br>
              <a:rPr lang="en" sz="2100" dirty="0"/>
            </a:br>
            <a:endParaRPr sz="1000" dirty="0"/>
          </a:p>
          <a:p>
            <a:pPr marL="0" lvl="0" indent="0" algn="l" rtl="0">
              <a:lnSpc>
                <a:spcPct val="115000"/>
              </a:lnSpc>
              <a:spcBef>
                <a:spcPts val="0"/>
              </a:spcBef>
              <a:spcAft>
                <a:spcPts val="0"/>
              </a:spcAft>
              <a:buNone/>
            </a:pPr>
            <a:r>
              <a:rPr lang="en" sz="2100" dirty="0"/>
              <a:t>In research for the painting, Kaphar was struck by a certain document he found. He decided to paint the document, and then cut it up into little strips. These strips were then nailed to Washington’s body in the painting. Kaphar wanted to unite two narratives of George Washington, and give prominence to the document, which is often forgotten. </a:t>
            </a:r>
            <a:br>
              <a:rPr lang="en" sz="2100" dirty="0"/>
            </a:br>
            <a:br>
              <a:rPr lang="en" sz="2100" dirty="0"/>
            </a:br>
            <a:r>
              <a:rPr lang="en" sz="2100" u="sng" dirty="0"/>
              <a:t>What is this document that Kaphar festooned to the painting? (10)</a:t>
            </a:r>
            <a:endParaRPr sz="2100" u="sng" dirty="0"/>
          </a:p>
        </p:txBody>
      </p:sp>
      <p:sp>
        <p:nvSpPr>
          <p:cNvPr id="316" name="Google Shape;316;p57"/>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8</a:t>
            </a:r>
            <a:endParaRPr sz="2500" b="1" dirty="0">
              <a:solidFill>
                <a:srgbClr val="FFFFFF"/>
              </a:solidFill>
              <a:latin typeface="Old Standard TT"/>
              <a:ea typeface="Old Standard TT"/>
              <a:cs typeface="Old Standard TT"/>
              <a:sym typeface="Old Standard T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8" name="Google Shape;308;p56"/>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rgbClr val="FFFFFF"/>
                </a:solidFill>
                <a:latin typeface="Old Standard TT"/>
                <a:ea typeface="Old Standard TT"/>
                <a:cs typeface="Old Standard TT"/>
                <a:sym typeface="Old Standard TT"/>
              </a:rPr>
              <a:t>8</a:t>
            </a:r>
            <a:endParaRPr sz="2500" b="1" dirty="0">
              <a:solidFill>
                <a:srgbClr val="FFFFFF"/>
              </a:solidFill>
              <a:latin typeface="Old Standard TT"/>
              <a:ea typeface="Old Standard TT"/>
              <a:cs typeface="Old Standard TT"/>
              <a:sym typeface="Old Standard TT"/>
            </a:endParaRPr>
          </a:p>
        </p:txBody>
      </p:sp>
      <p:pic>
        <p:nvPicPr>
          <p:cNvPr id="309" name="Google Shape;309;p56"/>
          <p:cNvPicPr preferRelativeResize="0"/>
          <p:nvPr/>
        </p:nvPicPr>
        <p:blipFill>
          <a:blip r:embed="rId5">
            <a:alphaModFix/>
          </a:blip>
          <a:stretch>
            <a:fillRect/>
          </a:stretch>
        </p:blipFill>
        <p:spPr>
          <a:xfrm>
            <a:off x="1076156" y="75559"/>
            <a:ext cx="3817196" cy="4838699"/>
          </a:xfrm>
          <a:prstGeom prst="rect">
            <a:avLst/>
          </a:prstGeom>
          <a:noFill/>
          <a:ln>
            <a:noFill/>
          </a:ln>
        </p:spPr>
      </p:pic>
      <p:pic>
        <p:nvPicPr>
          <p:cNvPr id="4" name="Countdown Timer">
            <a:hlinkClick r:id="" action="ppaction://media"/>
            <a:extLst>
              <a:ext uri="{FF2B5EF4-FFF2-40B4-BE49-F238E27FC236}">
                <a16:creationId xmlns:a16="http://schemas.microsoft.com/office/drawing/2014/main" id="{980E2D36-E0BE-4DA4-89AE-7E69BB8F728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58323" y="-7835"/>
            <a:ext cx="1685677" cy="948194"/>
          </a:xfrm>
          <a:prstGeom prst="rect">
            <a:avLst/>
          </a:prstGeom>
        </p:spPr>
      </p:pic>
      <p:sp>
        <p:nvSpPr>
          <p:cNvPr id="3" name="Rectangle 2">
            <a:extLst>
              <a:ext uri="{FF2B5EF4-FFF2-40B4-BE49-F238E27FC236}">
                <a16:creationId xmlns:a16="http://schemas.microsoft.com/office/drawing/2014/main" id="{0211A5FF-2379-4E46-AE67-EE584EBDA91F}"/>
              </a:ext>
            </a:extLst>
          </p:cNvPr>
          <p:cNvSpPr/>
          <p:nvPr/>
        </p:nvSpPr>
        <p:spPr>
          <a:xfrm>
            <a:off x="5029200" y="2040835"/>
            <a:ext cx="3607654" cy="1061829"/>
          </a:xfrm>
          <a:prstGeom prst="rect">
            <a:avLst/>
          </a:prstGeom>
        </p:spPr>
        <p:txBody>
          <a:bodyPr wrap="square">
            <a:spAutoFit/>
          </a:bodyPr>
          <a:lstStyle/>
          <a:p>
            <a:r>
              <a:rPr lang="en" sz="2100" u="sng" dirty="0">
                <a:solidFill>
                  <a:srgbClr val="FFFFFF"/>
                </a:solidFill>
                <a:latin typeface="Old Standard TT"/>
                <a:sym typeface="Old Standard TT"/>
              </a:rPr>
              <a:t>What is this document that Kaphar festooned to the painting? (10)</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322" name="Google Shape;322;p5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George Washington’s slave ledgers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60"/>
          <p:cNvSpPr txBox="1">
            <a:spLocks noGrp="1"/>
          </p:cNvSpPr>
          <p:nvPr>
            <p:ph type="title"/>
          </p:nvPr>
        </p:nvSpPr>
        <p:spPr>
          <a:xfrm>
            <a:off x="311700" y="620460"/>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dirty="0"/>
              <a:t>This company began in the 1920s as a collaboration to </a:t>
            </a:r>
            <a:br>
              <a:rPr lang="en" sz="2100" dirty="0"/>
            </a:br>
            <a:r>
              <a:rPr lang="en" sz="2100" dirty="0"/>
              <a:t>improve U.S. agricultural output. At the time, boll weevil insects were devastating cotton crops, and posed a threat to the Southern economy. </a:t>
            </a:r>
            <a:endParaRPr sz="2100" dirty="0"/>
          </a:p>
          <a:p>
            <a:pPr marL="0" lvl="0" indent="0" algn="l" rtl="0">
              <a:lnSpc>
                <a:spcPct val="115000"/>
              </a:lnSpc>
              <a:spcBef>
                <a:spcPts val="0"/>
              </a:spcBef>
              <a:spcAft>
                <a:spcPts val="0"/>
              </a:spcAft>
              <a:buNone/>
            </a:pPr>
            <a:endParaRPr sz="1300" dirty="0"/>
          </a:p>
          <a:p>
            <a:pPr lvl="0">
              <a:lnSpc>
                <a:spcPct val="115000"/>
              </a:lnSpc>
            </a:pPr>
            <a:r>
              <a:rPr lang="en" sz="2100" dirty="0"/>
              <a:t>In 1925, they began to expand and needed new employees. They famously made an offer to X for $2400/year, but X turned them down in favor of a gig in a circus (of sorts). When the company expanded to Peru, they realized that the market for their service was larger than agriculture. They changed their name to reflect a geopraphical feature, and have remained a leading player in an adjacent business line since.</a:t>
            </a:r>
            <a:br>
              <a:rPr lang="en" sz="2100" dirty="0"/>
            </a:br>
            <a:br>
              <a:rPr lang="en" sz="2100" dirty="0"/>
            </a:br>
            <a:r>
              <a:rPr lang="en" sz="2100" u="sng" dirty="0"/>
              <a:t>What is the company (5), and ID X (5).</a:t>
            </a:r>
            <a:endParaRPr sz="2100" dirty="0"/>
          </a:p>
          <a:p>
            <a:pPr marL="0" lvl="0" indent="0" algn="l" rtl="0">
              <a:lnSpc>
                <a:spcPct val="115000"/>
              </a:lnSpc>
              <a:spcBef>
                <a:spcPts val="0"/>
              </a:spcBef>
              <a:spcAft>
                <a:spcPts val="0"/>
              </a:spcAft>
              <a:buNone/>
            </a:pPr>
            <a:endParaRPr sz="2100" dirty="0"/>
          </a:p>
          <a:p>
            <a:pPr marL="0" lvl="0" indent="0" algn="l" rtl="0">
              <a:lnSpc>
                <a:spcPct val="115000"/>
              </a:lnSpc>
              <a:spcBef>
                <a:spcPts val="0"/>
              </a:spcBef>
              <a:spcAft>
                <a:spcPts val="0"/>
              </a:spcAft>
              <a:buNone/>
            </a:pPr>
            <a:endParaRPr sz="2100" dirty="0"/>
          </a:p>
          <a:p>
            <a:pPr marL="0" lvl="0" indent="0" algn="l" rtl="0">
              <a:lnSpc>
                <a:spcPct val="115000"/>
              </a:lnSpc>
              <a:spcBef>
                <a:spcPts val="0"/>
              </a:spcBef>
              <a:spcAft>
                <a:spcPts val="0"/>
              </a:spcAft>
              <a:buNone/>
            </a:pPr>
            <a:endParaRPr sz="2100" dirty="0"/>
          </a:p>
          <a:p>
            <a:pPr marL="0" lvl="0" indent="0" algn="l" rtl="0">
              <a:lnSpc>
                <a:spcPct val="115000"/>
              </a:lnSpc>
              <a:spcBef>
                <a:spcPts val="0"/>
              </a:spcBef>
              <a:spcAft>
                <a:spcPts val="0"/>
              </a:spcAft>
              <a:buNone/>
            </a:pPr>
            <a:endParaRPr sz="2100" dirty="0"/>
          </a:p>
        </p:txBody>
      </p:sp>
      <p:sp>
        <p:nvSpPr>
          <p:cNvPr id="334" name="Google Shape;334;p60"/>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9</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EAB6625E-4E71-4389-A3AF-D6AEAD67FE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340" name="Google Shape;340;p6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Delta Airlines, which began as Huff-Daland dusters</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en" sz="2500"/>
              <a:t>X = Charles Lindbergh</a:t>
            </a:r>
            <a:endParaRPr sz="2500"/>
          </a:p>
        </p:txBody>
      </p:sp>
      <p:pic>
        <p:nvPicPr>
          <p:cNvPr id="346" name="Google Shape;346;p62"/>
          <p:cNvPicPr preferRelativeResize="0"/>
          <p:nvPr/>
        </p:nvPicPr>
        <p:blipFill>
          <a:blip r:embed="rId3">
            <a:alphaModFix/>
          </a:blip>
          <a:stretch>
            <a:fillRect/>
          </a:stretch>
        </p:blipFill>
        <p:spPr>
          <a:xfrm>
            <a:off x="5006250" y="1469025"/>
            <a:ext cx="3909775" cy="2541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2" name="Google Shape;352;p63"/>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10</a:t>
            </a:r>
            <a:endParaRPr sz="2500" b="1" dirty="0">
              <a:solidFill>
                <a:srgbClr val="FFFFFF"/>
              </a:solidFill>
              <a:latin typeface="Old Standard TT"/>
              <a:ea typeface="Old Standard TT"/>
              <a:cs typeface="Old Standard TT"/>
              <a:sym typeface="Old Standard TT"/>
            </a:endParaRPr>
          </a:p>
        </p:txBody>
      </p:sp>
      <p:pic>
        <p:nvPicPr>
          <p:cNvPr id="353" name="Google Shape;353;p63"/>
          <p:cNvPicPr preferRelativeResize="0"/>
          <p:nvPr/>
        </p:nvPicPr>
        <p:blipFill>
          <a:blip r:embed="rId3">
            <a:alphaModFix/>
          </a:blip>
          <a:stretch>
            <a:fillRect/>
          </a:stretch>
        </p:blipFill>
        <p:spPr>
          <a:xfrm>
            <a:off x="152400" y="641700"/>
            <a:ext cx="3429896" cy="1930096"/>
          </a:xfrm>
          <a:prstGeom prst="rect">
            <a:avLst/>
          </a:prstGeom>
          <a:noFill/>
          <a:ln>
            <a:noFill/>
          </a:ln>
        </p:spPr>
      </p:pic>
      <p:pic>
        <p:nvPicPr>
          <p:cNvPr id="354" name="Google Shape;354;p63"/>
          <p:cNvPicPr preferRelativeResize="0"/>
          <p:nvPr/>
        </p:nvPicPr>
        <p:blipFill>
          <a:blip r:embed="rId4">
            <a:alphaModFix/>
          </a:blip>
          <a:stretch>
            <a:fillRect/>
          </a:stretch>
        </p:blipFill>
        <p:spPr>
          <a:xfrm>
            <a:off x="3790600" y="1105231"/>
            <a:ext cx="3834701" cy="38238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4"/>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t>In the past decade, in order to protect cheetahs in the wild, the</a:t>
            </a:r>
            <a:br>
              <a:rPr lang="en" sz="2000" dirty="0"/>
            </a:br>
            <a:r>
              <a:rPr lang="en" sz="2000" dirty="0"/>
              <a:t>Cheetah Conservation Fund began breeding Kangal dogs in Namibia. Once fully grown, the dog is known for its large size &amp; aggressive bark.</a:t>
            </a:r>
            <a:endParaRPr sz="2000" dirty="0"/>
          </a:p>
          <a:p>
            <a:pPr marL="0" lvl="0" indent="0" algn="l" rtl="0">
              <a:lnSpc>
                <a:spcPct val="115000"/>
              </a:lnSpc>
              <a:spcBef>
                <a:spcPts val="1000"/>
              </a:spcBef>
              <a:spcAft>
                <a:spcPts val="0"/>
              </a:spcAft>
              <a:buNone/>
            </a:pPr>
            <a:r>
              <a:rPr lang="en" sz="2000" dirty="0"/>
              <a:t>When the dogs are pups, they are given to members of a certain profession, who integrate them into their daily routines. This program has helped alter behaviors in the profession. In the process, it eliminated a threat to the cheetah population that was responsible for ~1000 cheetah deaths annually, all while promoting economic development of the area: a rare win-win. </a:t>
            </a:r>
            <a:endParaRPr sz="2000" dirty="0"/>
          </a:p>
          <a:p>
            <a:pPr marL="0" lvl="0" indent="0" algn="l" rtl="0">
              <a:lnSpc>
                <a:spcPct val="115000"/>
              </a:lnSpc>
              <a:spcBef>
                <a:spcPts val="1000"/>
              </a:spcBef>
              <a:spcAft>
                <a:spcPts val="1000"/>
              </a:spcAft>
              <a:buNone/>
            </a:pPr>
            <a:r>
              <a:rPr lang="en" sz="2000" u="sng" dirty="0"/>
              <a:t>Members of which profession received these dogs (5), and why was the program successful in eliminating the threat to cheetahs? (5)</a:t>
            </a:r>
            <a:endParaRPr sz="2000" u="sng" dirty="0"/>
          </a:p>
        </p:txBody>
      </p:sp>
      <p:sp>
        <p:nvSpPr>
          <p:cNvPr id="361" name="Google Shape;361;p64"/>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10</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19C28C70-E162-4EE6-B67B-15B4CE69B0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367" name="Google Shape;367;p6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2841240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6"/>
          <p:cNvSpPr txBox="1">
            <a:spLocks noGrp="1"/>
          </p:cNvSpPr>
          <p:nvPr>
            <p:ph type="title"/>
          </p:nvPr>
        </p:nvSpPr>
        <p:spPr>
          <a:xfrm>
            <a:off x="311700" y="597425"/>
            <a:ext cx="50553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The dogs were given to livestock farmers. In the past, cheetahs would come onto farms to try and hunt sheep and goats. Farmers would then end up having to kill cheetahs to save their livestock.</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The cheetah, however, is afraid of the dog’s bark, and stays away from farms patrolled by Kangals - giving non-lethal predator control.</a:t>
            </a:r>
            <a:endParaRPr sz="2400"/>
          </a:p>
        </p:txBody>
      </p:sp>
      <p:pic>
        <p:nvPicPr>
          <p:cNvPr id="375" name="Google Shape;375;p66"/>
          <p:cNvPicPr preferRelativeResize="0"/>
          <p:nvPr/>
        </p:nvPicPr>
        <p:blipFill>
          <a:blip r:embed="rId3">
            <a:alphaModFix/>
          </a:blip>
          <a:stretch>
            <a:fillRect/>
          </a:stretch>
        </p:blipFill>
        <p:spPr>
          <a:xfrm>
            <a:off x="5433775" y="1292674"/>
            <a:ext cx="3574899" cy="2383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7"/>
          <p:cNvSpPr txBox="1">
            <a:spLocks noGrp="1"/>
          </p:cNvSpPr>
          <p:nvPr>
            <p:ph type="title"/>
          </p:nvPr>
        </p:nvSpPr>
        <p:spPr>
          <a:xfrm>
            <a:off x="60960" y="452244"/>
            <a:ext cx="6170142" cy="613200"/>
          </a:xfrm>
          <a:prstGeom prst="rect">
            <a:avLst/>
          </a:prstGeom>
        </p:spPr>
        <p:txBody>
          <a:bodyPr spcFirstLastPara="1" wrap="square" lIns="91425" tIns="91425" rIns="91425" bIns="91425" anchor="t" anchorCtr="0">
            <a:noAutofit/>
          </a:bodyPr>
          <a:lstStyle/>
          <a:p>
            <a:pPr lvl="0">
              <a:lnSpc>
                <a:spcPct val="115000"/>
              </a:lnSpc>
            </a:pPr>
            <a:r>
              <a:rPr lang="en-US" sz="2000" dirty="0"/>
              <a:t>This flag, adopted in 1966, is one of the few flags to not use Pan-African colors. The blue represents a particular resource. However, unlike most flags, which reflect resources abundant in the country, the blue signifies a resource that is sparse in this country, on account of its topography. The country’s motto also alludes to this resource. </a:t>
            </a:r>
            <a:r>
              <a:rPr lang="en-US" sz="2000" u="sng" dirty="0"/>
              <a:t>What resource (5)?</a:t>
            </a:r>
            <a:br>
              <a:rPr lang="en-US" sz="2000" dirty="0"/>
            </a:br>
            <a:br>
              <a:rPr lang="en-US" sz="2000" dirty="0"/>
            </a:br>
            <a:r>
              <a:rPr lang="en-US" sz="2000" dirty="0"/>
              <a:t>The flag also pays tribute to its national animal, which was chosen to advance a particular message. This message was in deliberate contrast to another African country. </a:t>
            </a:r>
            <a:r>
              <a:rPr lang="en-US" sz="2000" u="sng" dirty="0"/>
              <a:t>What was the message (5)?</a:t>
            </a:r>
            <a:endParaRPr sz="2000" u="sng" dirty="0"/>
          </a:p>
        </p:txBody>
      </p:sp>
      <p:sp>
        <p:nvSpPr>
          <p:cNvPr id="382" name="Google Shape;382;p67"/>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11</a:t>
            </a:r>
            <a:endParaRPr sz="2500" b="1" dirty="0">
              <a:solidFill>
                <a:srgbClr val="FFFFFF"/>
              </a:solidFill>
              <a:latin typeface="Old Standard TT"/>
              <a:ea typeface="Old Standard TT"/>
              <a:cs typeface="Old Standard TT"/>
              <a:sym typeface="Old Standard TT"/>
            </a:endParaRPr>
          </a:p>
        </p:txBody>
      </p:sp>
      <p:pic>
        <p:nvPicPr>
          <p:cNvPr id="5" name="Picture 4">
            <a:extLst>
              <a:ext uri="{FF2B5EF4-FFF2-40B4-BE49-F238E27FC236}">
                <a16:creationId xmlns:a16="http://schemas.microsoft.com/office/drawing/2014/main" id="{FB0BAD54-3D83-496C-8DFB-6A779FECD5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1102" y="1644898"/>
            <a:ext cx="2781700" cy="1853704"/>
          </a:xfrm>
          <a:prstGeom prst="rect">
            <a:avLst/>
          </a:prstGeom>
          <a:noFill/>
          <a:extLst>
            <a:ext uri="{909E8E84-426E-40DD-AFC4-6F175D3DCCD1}">
              <a14:hiddenFill xmlns:a14="http://schemas.microsoft.com/office/drawing/2010/main">
                <a:solidFill>
                  <a:srgbClr val="FFFFFF"/>
                </a:solidFill>
              </a14:hiddenFill>
            </a:ext>
          </a:extLst>
        </p:spPr>
      </p:pic>
      <p:pic>
        <p:nvPicPr>
          <p:cNvPr id="7" name="Countdown Timer">
            <a:hlinkClick r:id="" action="ppaction://media"/>
            <a:extLst>
              <a:ext uri="{FF2B5EF4-FFF2-40B4-BE49-F238E27FC236}">
                <a16:creationId xmlns:a16="http://schemas.microsoft.com/office/drawing/2014/main" id="{20B27978-A491-40F3-AB35-270DFE3AE8E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58323" y="-7835"/>
            <a:ext cx="1685677" cy="948194"/>
          </a:xfrm>
          <a:prstGeom prst="rect">
            <a:avLst/>
          </a:prstGeom>
        </p:spPr>
      </p:pic>
    </p:spTree>
    <p:extLst>
      <p:ext uri="{BB962C8B-B14F-4D97-AF65-F5344CB8AC3E}">
        <p14:creationId xmlns:p14="http://schemas.microsoft.com/office/powerpoint/2010/main" val="42468967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396" name="Google Shape;396;p6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7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lvl="0"/>
            <a:r>
              <a:rPr lang="en-US" sz="2400" dirty="0"/>
              <a:t>The resource is rainwater. It alludes to the motto featured on the coat of arms of Botswana—</a:t>
            </a:r>
            <a:r>
              <a:rPr lang="en-US" sz="2400" i="1" dirty="0"/>
              <a:t>Pula</a:t>
            </a:r>
            <a:r>
              <a:rPr lang="en-US" sz="2400" dirty="0"/>
              <a:t>, which means "Let there be rain" in Setswana. Botswana suffers from dry and arid climate due to the Kalahari desert</a:t>
            </a:r>
            <a:br>
              <a:rPr lang="en-US" sz="2400" dirty="0"/>
            </a:br>
            <a:br>
              <a:rPr lang="en-US" sz="2400" dirty="0"/>
            </a:br>
            <a:r>
              <a:rPr lang="en-US" sz="2400" dirty="0"/>
              <a:t>The black band represents the represent the stripes of the zebra, the national animal of Botswana. The zebra was chosen since its black and white stripes were thought to symbolize harmony and cooperation between people of different races – a contrast to South Africa, which still maintained the Apartheid regime</a:t>
            </a:r>
            <a:endParaRPr sz="2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8" name="Google Shape;408;p71"/>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12</a:t>
            </a:r>
            <a:endParaRPr sz="2500" b="1" dirty="0">
              <a:solidFill>
                <a:srgbClr val="FFFFFF"/>
              </a:solidFill>
              <a:latin typeface="Old Standard TT"/>
              <a:ea typeface="Old Standard TT"/>
              <a:cs typeface="Old Standard TT"/>
              <a:sym typeface="Old Standard TT"/>
            </a:endParaRPr>
          </a:p>
        </p:txBody>
      </p:sp>
      <p:sp>
        <p:nvSpPr>
          <p:cNvPr id="409" name="Google Shape;409;p71"/>
          <p:cNvSpPr txBox="1">
            <a:spLocks noGrp="1"/>
          </p:cNvSpPr>
          <p:nvPr>
            <p:ph type="title"/>
          </p:nvPr>
        </p:nvSpPr>
        <p:spPr>
          <a:xfrm>
            <a:off x="311700" y="673625"/>
            <a:ext cx="8408018" cy="613200"/>
          </a:xfrm>
          <a:prstGeom prst="rect">
            <a:avLst/>
          </a:prstGeom>
        </p:spPr>
        <p:txBody>
          <a:bodyPr spcFirstLastPara="1" wrap="square" lIns="91425" tIns="91425" rIns="91425" bIns="91425" anchor="t" anchorCtr="0">
            <a:noAutofit/>
          </a:bodyPr>
          <a:lstStyle/>
          <a:p>
            <a:pPr lvl="0">
              <a:lnSpc>
                <a:spcPct val="115000"/>
              </a:lnSpc>
            </a:pPr>
            <a:r>
              <a:rPr lang="en-US" sz="2200" dirty="0"/>
              <a:t>In May 1946, Oxford University’s Majlis society organized </a:t>
            </a:r>
            <a:br>
              <a:rPr lang="en-US" sz="2200" dirty="0"/>
            </a:br>
            <a:r>
              <a:rPr lang="en-US" sz="2200" dirty="0"/>
              <a:t>a special dinner, the last time someone would host a dinner for X.</a:t>
            </a:r>
            <a:br>
              <a:rPr lang="en-US" sz="2200" dirty="0"/>
            </a:br>
            <a:br>
              <a:rPr lang="en-US" sz="2200" dirty="0"/>
            </a:br>
            <a:r>
              <a:rPr lang="en-US" sz="2200" dirty="0"/>
              <a:t>Organizing this dinner was rather challenging, with the biggest challenge being the menu that most restaurants would have refused to do. Eventually they managed to get the Angel Restaurant to agree, although quite how they did so is not known – and likely involved extensive persuasion.  </a:t>
            </a:r>
            <a:br>
              <a:rPr lang="en-US" sz="2200" dirty="0"/>
            </a:br>
            <a:br>
              <a:rPr lang="en-US" sz="2200" dirty="0"/>
            </a:br>
            <a:r>
              <a:rPr lang="en-US" sz="2200" u="sng" dirty="0"/>
              <a:t>Why was this the last time a dinner for X would happen (5), and why would most restaurants have refused to host (5)?</a:t>
            </a:r>
            <a:endParaRPr sz="2200" dirty="0"/>
          </a:p>
        </p:txBody>
      </p:sp>
      <p:pic>
        <p:nvPicPr>
          <p:cNvPr id="6" name="Countdown Timer">
            <a:hlinkClick r:id="" action="ppaction://media"/>
            <a:extLst>
              <a:ext uri="{FF2B5EF4-FFF2-40B4-BE49-F238E27FC236}">
                <a16:creationId xmlns:a16="http://schemas.microsoft.com/office/drawing/2014/main" id="{A551D659-4368-4533-AC2E-674BAF8169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0037-F6B5-4035-BD66-7A35F8687EF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6E8BD6B-869A-4F0F-BEBC-1456091F72A6}"/>
              </a:ext>
            </a:extLst>
          </p:cNvPr>
          <p:cNvSpPr>
            <a:spLocks noGrp="1"/>
          </p:cNvSpPr>
          <p:nvPr>
            <p:ph type="body" idx="1"/>
          </p:nvPr>
        </p:nvSpPr>
        <p:spPr/>
        <p:txBody>
          <a:bodyPr/>
          <a:lstStyle/>
          <a:p>
            <a:endParaRPr lang="en-US" dirty="0"/>
          </a:p>
        </p:txBody>
      </p:sp>
      <p:pic>
        <p:nvPicPr>
          <p:cNvPr id="4" name="Picture 2">
            <a:extLst>
              <a:ext uri="{FF2B5EF4-FFF2-40B4-BE49-F238E27FC236}">
                <a16:creationId xmlns:a16="http://schemas.microsoft.com/office/drawing/2014/main" id="{341E6812-A620-4DE5-AC69-DF33FB2508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583"/>
          <a:stretch/>
        </p:blipFill>
        <p:spPr bwMode="auto">
          <a:xfrm>
            <a:off x="992112" y="717248"/>
            <a:ext cx="6977526" cy="4269328"/>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08;p71">
            <a:extLst>
              <a:ext uri="{FF2B5EF4-FFF2-40B4-BE49-F238E27FC236}">
                <a16:creationId xmlns:a16="http://schemas.microsoft.com/office/drawing/2014/main" id="{9925FD48-6113-4056-A9F7-FB711D9B4CFE}"/>
              </a:ext>
            </a:extLst>
          </p:cNvPr>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12</a:t>
            </a:r>
            <a:endParaRPr sz="2500" b="1" dirty="0">
              <a:solidFill>
                <a:srgbClr val="FFFFFF"/>
              </a:solidFill>
              <a:latin typeface="Old Standard TT"/>
              <a:ea typeface="Old Standard TT"/>
              <a:cs typeface="Old Standard TT"/>
              <a:sym typeface="Old Standard TT"/>
            </a:endParaRPr>
          </a:p>
        </p:txBody>
      </p:sp>
      <p:sp>
        <p:nvSpPr>
          <p:cNvPr id="6" name="Rectangle 5">
            <a:extLst>
              <a:ext uri="{FF2B5EF4-FFF2-40B4-BE49-F238E27FC236}">
                <a16:creationId xmlns:a16="http://schemas.microsoft.com/office/drawing/2014/main" id="{4CFE38B2-C9F2-4664-849F-42276476C448}"/>
              </a:ext>
            </a:extLst>
          </p:cNvPr>
          <p:cNvSpPr/>
          <p:nvPr/>
        </p:nvSpPr>
        <p:spPr>
          <a:xfrm>
            <a:off x="1444752" y="2488128"/>
            <a:ext cx="2569464" cy="25983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074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18" name="Google Shape;418;p7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3"/>
          <p:cNvSpPr txBox="1">
            <a:spLocks noGrp="1"/>
          </p:cNvSpPr>
          <p:nvPr>
            <p:ph type="title"/>
          </p:nvPr>
        </p:nvSpPr>
        <p:spPr>
          <a:xfrm>
            <a:off x="311700" y="445025"/>
            <a:ext cx="53628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200" dirty="0"/>
              <a:t>X was the All India Cricket Team (included players from both India  &amp; Pakistan). This was the last series they took part in pre-partition.</a:t>
            </a:r>
            <a:br>
              <a:rPr lang="en-US" sz="2200" dirty="0"/>
            </a:br>
            <a:br>
              <a:rPr lang="en-US" sz="2200" dirty="0"/>
            </a:br>
            <a:r>
              <a:rPr lang="en-US" sz="2200" dirty="0"/>
              <a:t>The dinner was a challenge because of the rationing during and after World War II – in order to ensure that even restaurants complied, the price that restaurants could charge was set, and they were usually not allowed to serve more than 3 course meals</a:t>
            </a:r>
            <a:endParaRPr sz="2200" dirty="0"/>
          </a:p>
        </p:txBody>
      </p:sp>
      <p:pic>
        <p:nvPicPr>
          <p:cNvPr id="4" name="Picture 2">
            <a:extLst>
              <a:ext uri="{FF2B5EF4-FFF2-40B4-BE49-F238E27FC236}">
                <a16:creationId xmlns:a16="http://schemas.microsoft.com/office/drawing/2014/main" id="{D231B7CD-576C-47BC-91F7-2D4C77B7E4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529" b="10583"/>
          <a:stretch/>
        </p:blipFill>
        <p:spPr bwMode="auto">
          <a:xfrm>
            <a:off x="5702168" y="445025"/>
            <a:ext cx="3240664" cy="4008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1026" name="Picture 2" descr="The Death of Socrates - Wikipedia">
            <a:extLst>
              <a:ext uri="{FF2B5EF4-FFF2-40B4-BE49-F238E27FC236}">
                <a16:creationId xmlns:a16="http://schemas.microsoft.com/office/drawing/2014/main" id="{B10895D1-07BB-438D-85D9-12CC1BDC6EC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t="-257" b="-1"/>
          <a:stretch/>
        </p:blipFill>
        <p:spPr bwMode="auto">
          <a:xfrm>
            <a:off x="15902" y="0"/>
            <a:ext cx="9128098" cy="6010787"/>
          </a:xfrm>
          <a:prstGeom prst="rect">
            <a:avLst/>
          </a:prstGeom>
          <a:noFill/>
          <a:extLst>
            <a:ext uri="{909E8E84-426E-40DD-AFC4-6F175D3DCCD1}">
              <a14:hiddenFill xmlns:a14="http://schemas.microsoft.com/office/drawing/2010/main">
                <a:solidFill>
                  <a:srgbClr val="FFFFFF"/>
                </a:solidFill>
              </a14:hiddenFill>
            </a:ext>
          </a:extLst>
        </p:spPr>
      </p:pic>
      <p:sp>
        <p:nvSpPr>
          <p:cNvPr id="430" name="Google Shape;430;p74"/>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13</a:t>
            </a:r>
            <a:endParaRPr sz="2500" b="1" dirty="0">
              <a:solidFill>
                <a:srgbClr val="FFFFFF"/>
              </a:solidFill>
              <a:latin typeface="Old Standard TT"/>
              <a:ea typeface="Old Standard TT"/>
              <a:cs typeface="Old Standard TT"/>
              <a:sym typeface="Old Standard TT"/>
            </a:endParaRPr>
          </a:p>
        </p:txBody>
      </p:sp>
      <p:sp>
        <p:nvSpPr>
          <p:cNvPr id="431" name="Google Shape;431;p74"/>
          <p:cNvSpPr txBox="1">
            <a:spLocks noGrp="1"/>
          </p:cNvSpPr>
          <p:nvPr>
            <p:ph type="title"/>
          </p:nvPr>
        </p:nvSpPr>
        <p:spPr>
          <a:xfrm>
            <a:off x="311700" y="5974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 name="Arrow: Right 2">
            <a:extLst>
              <a:ext uri="{FF2B5EF4-FFF2-40B4-BE49-F238E27FC236}">
                <a16:creationId xmlns:a16="http://schemas.microsoft.com/office/drawing/2014/main" id="{162146DB-BB8E-4A99-8487-6B67C12A86AD}"/>
              </a:ext>
            </a:extLst>
          </p:cNvPr>
          <p:cNvSpPr/>
          <p:nvPr/>
        </p:nvSpPr>
        <p:spPr>
          <a:xfrm>
            <a:off x="1975687" y="3370051"/>
            <a:ext cx="326004" cy="208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2FB4BDE-6CF7-4C50-B221-D72119E81039}"/>
              </a:ext>
            </a:extLst>
          </p:cNvPr>
          <p:cNvSpPr txBox="1"/>
          <p:nvPr/>
        </p:nvSpPr>
        <p:spPr>
          <a:xfrm>
            <a:off x="1617877" y="3266688"/>
            <a:ext cx="326004" cy="400110"/>
          </a:xfrm>
          <a:prstGeom prst="rect">
            <a:avLst/>
          </a:prstGeom>
          <a:noFill/>
        </p:spPr>
        <p:txBody>
          <a:bodyPr wrap="square" rtlCol="0">
            <a:spAutoFit/>
          </a:bodyPr>
          <a:lstStyle/>
          <a:p>
            <a:r>
              <a:rPr lang="en-US" sz="2000" b="1" dirty="0">
                <a:solidFill>
                  <a:schemeClr val="bg1"/>
                </a:solidFill>
                <a:latin typeface="Old Standard TT" panose="020B0604020202020204" charset="0"/>
              </a:rPr>
              <a:t>X</a:t>
            </a:r>
          </a:p>
        </p:txBody>
      </p:sp>
      <p:pic>
        <p:nvPicPr>
          <p:cNvPr id="9" name="Countdown Timer">
            <a:hlinkClick r:id="" action="ppaction://media"/>
            <a:extLst>
              <a:ext uri="{FF2B5EF4-FFF2-40B4-BE49-F238E27FC236}">
                <a16:creationId xmlns:a16="http://schemas.microsoft.com/office/drawing/2014/main" id="{16B7939C-C57B-490D-9655-C9F9D60C7AF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6;p75">
            <a:extLst>
              <a:ext uri="{FF2B5EF4-FFF2-40B4-BE49-F238E27FC236}">
                <a16:creationId xmlns:a16="http://schemas.microsoft.com/office/drawing/2014/main" id="{F6EFF593-7D02-4360-B71B-0F551F7C00D0}"/>
              </a:ext>
            </a:extLst>
          </p:cNvPr>
          <p:cNvSpPr txBox="1">
            <a:spLocks noGrp="1"/>
          </p:cNvSpPr>
          <p:nvPr>
            <p:ph type="title"/>
          </p:nvPr>
        </p:nvSpPr>
        <p:spPr>
          <a:xfrm>
            <a:off x="311700" y="557670"/>
            <a:ext cx="8520600" cy="613200"/>
          </a:xfrm>
          <a:prstGeom prst="rect">
            <a:avLst/>
          </a:prstGeom>
        </p:spPr>
        <p:txBody>
          <a:bodyPr spcFirstLastPara="1" wrap="square" lIns="91425" tIns="91425" rIns="91425" bIns="91425" anchor="t" anchorCtr="0">
            <a:noAutofit/>
          </a:bodyPr>
          <a:lstStyle/>
          <a:p>
            <a:pPr lvl="0">
              <a:lnSpc>
                <a:spcPct val="115000"/>
              </a:lnSpc>
            </a:pPr>
            <a:r>
              <a:rPr lang="en-US" sz="2000" dirty="0"/>
              <a:t>The painting on the previous slide by Jacques-Louis David</a:t>
            </a:r>
            <a:br>
              <a:rPr lang="en-US" sz="2000" dirty="0"/>
            </a:br>
            <a:r>
              <a:rPr lang="en-US" sz="2000" dirty="0"/>
              <a:t>memorializes an important real-life historical moment from 399 BCE. David, however, breaks with certain facts in his painting, most notably as relates to the protagonist (in the </a:t>
            </a:r>
            <a:r>
              <a:rPr lang="en-US" sz="2000" dirty="0" err="1"/>
              <a:t>centre</a:t>
            </a:r>
            <a:r>
              <a:rPr lang="en-US" sz="2000" dirty="0"/>
              <a:t>).</a:t>
            </a:r>
            <a:br>
              <a:rPr lang="en-US" sz="2000" dirty="0"/>
            </a:br>
            <a:br>
              <a:rPr lang="en-US" sz="800" dirty="0"/>
            </a:br>
            <a:r>
              <a:rPr lang="en-US" sz="2000" dirty="0"/>
              <a:t>Another change is the addition of X, who was not present at the event, and is made to look much older than he was at the time. Perhaps David did this because X went on to provide the most definitive account of this event. Art historians also say that David likely made one addition to the work to pay tribute to X. This was a citation of sorts, as X provided the source material. </a:t>
            </a:r>
            <a:br>
              <a:rPr lang="en-US" sz="2000" dirty="0"/>
            </a:br>
            <a:br>
              <a:rPr lang="en-US" sz="2000" dirty="0"/>
            </a:br>
            <a:r>
              <a:rPr lang="en-US" sz="2000" u="sng" dirty="0"/>
              <a:t>ID X (5) and what did David do to pay tribute to X (5)?</a:t>
            </a:r>
            <a:endParaRPr sz="2000" u="sng" dirty="0"/>
          </a:p>
        </p:txBody>
      </p:sp>
      <p:sp>
        <p:nvSpPr>
          <p:cNvPr id="5" name="Google Shape;430;p74">
            <a:extLst>
              <a:ext uri="{FF2B5EF4-FFF2-40B4-BE49-F238E27FC236}">
                <a16:creationId xmlns:a16="http://schemas.microsoft.com/office/drawing/2014/main" id="{033F9C7B-F682-4C57-B36E-52026F5DB451}"/>
              </a:ext>
            </a:extLst>
          </p:cNvPr>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13</a:t>
            </a:r>
            <a:endParaRPr sz="2500" b="1" dirty="0">
              <a:solidFill>
                <a:srgbClr val="FFFFFF"/>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2096704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3318468" cy="613200"/>
          </a:xfrm>
          <a:prstGeom prst="rect">
            <a:avLst/>
          </a:prstGeom>
        </p:spPr>
        <p:txBody>
          <a:bodyPr spcFirstLastPara="1" wrap="square" lIns="91425" tIns="91425" rIns="91425" bIns="91425" anchor="t" anchorCtr="0">
            <a:noAutofit/>
          </a:bodyPr>
          <a:lstStyle/>
          <a:p>
            <a:r>
              <a:rPr lang="en-US" sz="2100" dirty="0"/>
              <a:t>Canada added a Y before the two letter call sign to indicate ‘yes’ (or W for without): UL -&gt; YUL</a:t>
            </a:r>
            <a:br>
              <a:rPr lang="en-US" sz="2100" dirty="0"/>
            </a:br>
            <a:br>
              <a:rPr lang="en-US" sz="2100" dirty="0"/>
            </a:br>
            <a:r>
              <a:rPr lang="en-US" sz="2100" dirty="0"/>
              <a:t>This explains why all Canadian IATA airport codes start with Y.</a:t>
            </a:r>
          </a:p>
        </p:txBody>
      </p:sp>
      <p:pic>
        <p:nvPicPr>
          <p:cNvPr id="34818" name="Picture 2">
            <a:extLst>
              <a:ext uri="{FF2B5EF4-FFF2-40B4-BE49-F238E27FC236}">
                <a16:creationId xmlns:a16="http://schemas.microsoft.com/office/drawing/2014/main" id="{3DE9DB79-4867-4A2E-B964-5CB090B1A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297" y="445025"/>
            <a:ext cx="5504688" cy="386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598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18" name="Google Shape;418;p7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931999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3"/>
          <p:cNvSpPr txBox="1">
            <a:spLocks noGrp="1"/>
          </p:cNvSpPr>
          <p:nvPr>
            <p:ph type="title"/>
          </p:nvPr>
        </p:nvSpPr>
        <p:spPr>
          <a:xfrm>
            <a:off x="311700" y="259274"/>
            <a:ext cx="4490888"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dirty="0"/>
              <a:t>The event is Death of Socrates</a:t>
            </a:r>
            <a:br>
              <a:rPr lang="en-US" sz="2000" dirty="0"/>
            </a:br>
            <a:br>
              <a:rPr lang="en-US" sz="2000" dirty="0"/>
            </a:br>
            <a:r>
              <a:rPr lang="en-US" sz="2000" dirty="0"/>
              <a:t>X = Plato, whose work </a:t>
            </a:r>
            <a:r>
              <a:rPr lang="en-US" sz="2000" i="1" dirty="0"/>
              <a:t>Phaedo</a:t>
            </a:r>
            <a:r>
              <a:rPr lang="en-US" sz="2000" dirty="0"/>
              <a:t> provides the most detailed account of the last hours of Socrates’ life</a:t>
            </a:r>
            <a:br>
              <a:rPr lang="en-US" sz="2000" dirty="0"/>
            </a:br>
            <a:br>
              <a:rPr lang="en-US" sz="2000" dirty="0"/>
            </a:br>
            <a:r>
              <a:rPr lang="en-US" sz="2000" dirty="0"/>
              <a:t>David usually includes his signature with last name on his paintings proximate to the character he most identified with (if one) (in this painting – Crito). But in this case, he added a second signature of just his initials (L.D) near Plato’s character</a:t>
            </a:r>
            <a:br>
              <a:rPr lang="en-US" sz="2000" dirty="0"/>
            </a:br>
            <a:br>
              <a:rPr lang="en-US" sz="2000" dirty="0"/>
            </a:br>
            <a:r>
              <a:rPr lang="en-US" sz="2000" dirty="0"/>
              <a:t> </a:t>
            </a:r>
            <a:endParaRPr sz="2000" dirty="0"/>
          </a:p>
        </p:txBody>
      </p:sp>
      <p:pic>
        <p:nvPicPr>
          <p:cNvPr id="4" name="Picture 2" descr="The Death of Socrates - Wikipedia">
            <a:extLst>
              <a:ext uri="{FF2B5EF4-FFF2-40B4-BE49-F238E27FC236}">
                <a16:creationId xmlns:a16="http://schemas.microsoft.com/office/drawing/2014/main" id="{1B477006-5EF3-4FDE-BFC4-D862F02C812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5245" t="40731" r="63862" b="5876"/>
          <a:stretch/>
        </p:blipFill>
        <p:spPr bwMode="auto">
          <a:xfrm>
            <a:off x="4905955" y="445025"/>
            <a:ext cx="3808674" cy="432342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a:extLst>
              <a:ext uri="{FF2B5EF4-FFF2-40B4-BE49-F238E27FC236}">
                <a16:creationId xmlns:a16="http://schemas.microsoft.com/office/drawing/2014/main" id="{5735E933-B84B-4A6F-96E4-651220455792}"/>
              </a:ext>
            </a:extLst>
          </p:cNvPr>
          <p:cNvSpPr/>
          <p:nvPr/>
        </p:nvSpPr>
        <p:spPr>
          <a:xfrm>
            <a:off x="7068711" y="3371352"/>
            <a:ext cx="417445" cy="417445"/>
          </a:xfrm>
          <a:prstGeom prst="flowChartConnector">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770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BB1B-5ED3-4AEA-8F5B-726B8E42754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E994EBE-2736-4509-89AD-9CFE916D9BBC}"/>
              </a:ext>
            </a:extLst>
          </p:cNvPr>
          <p:cNvSpPr>
            <a:spLocks noGrp="1"/>
          </p:cNvSpPr>
          <p:nvPr>
            <p:ph type="body" idx="1"/>
          </p:nvPr>
        </p:nvSpPr>
        <p:spPr/>
        <p:txBody>
          <a:bodyPr/>
          <a:lstStyle/>
          <a:p>
            <a:endParaRPr lang="en-US" dirty="0"/>
          </a:p>
        </p:txBody>
      </p:sp>
      <p:pic>
        <p:nvPicPr>
          <p:cNvPr id="2050" name="Picture 2" descr="The Fates: The Unrecognized Work of Jacques Louis David – Said the ...">
            <a:extLst>
              <a:ext uri="{FF2B5EF4-FFF2-40B4-BE49-F238E27FC236}">
                <a16:creationId xmlns:a16="http://schemas.microsoft.com/office/drawing/2014/main" id="{66EEE625-3E0E-4693-BBE1-865F6AA16D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43"/>
          <a:stretch/>
        </p:blipFill>
        <p:spPr bwMode="auto">
          <a:xfrm>
            <a:off x="311700" y="98314"/>
            <a:ext cx="3765224" cy="47783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70A3E96-F51B-47B4-B317-5AEAB3E3BA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38" t="73430" r="72098" b="8969"/>
          <a:stretch/>
        </p:blipFill>
        <p:spPr bwMode="auto">
          <a:xfrm>
            <a:off x="4436827" y="98314"/>
            <a:ext cx="4315959" cy="413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0194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6"/>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dirty="0" err="1"/>
              <a:t>Guinot</a:t>
            </a:r>
            <a:r>
              <a:rPr lang="en-US" sz="2000" dirty="0"/>
              <a:t> is a French cosmetics company known for its pioneering </a:t>
            </a:r>
            <a:br>
              <a:rPr lang="en-US" sz="2000" dirty="0"/>
            </a:br>
            <a:r>
              <a:rPr lang="en-US" sz="2000" dirty="0"/>
              <a:t>approach to tennis sponsorship. Their sponsorship efforts are aimed at Grand Slams, where they tend to sponsor 8-10 players per Slam. </a:t>
            </a:r>
            <a:br>
              <a:rPr lang="en-US" sz="2000" dirty="0"/>
            </a:br>
            <a:br>
              <a:rPr lang="en-US" sz="2000" dirty="0"/>
            </a:br>
            <a:r>
              <a:rPr lang="en-US" sz="2000" dirty="0"/>
              <a:t>However, unlike most companies, they do not traditionally have a fixed roster of players they sponsor. Rather, they are known for spur-of-the-moment endorsement deals. Many of those that they approach are very keen, and it offers a path to cheap publicity for </a:t>
            </a:r>
            <a:r>
              <a:rPr lang="en-US" sz="2000" dirty="0" err="1"/>
              <a:t>Guinot</a:t>
            </a:r>
            <a:r>
              <a:rPr lang="en-US" sz="2000" dirty="0"/>
              <a:t>. </a:t>
            </a:r>
            <a:r>
              <a:rPr lang="en-US" sz="2000" dirty="0" err="1"/>
              <a:t>Guinot</a:t>
            </a:r>
            <a:r>
              <a:rPr lang="en-US" sz="2000" dirty="0"/>
              <a:t> is usually less busy in Week 2 of the Slams, although they occasionally continue their sponsorships(as they did with the Men’s Singles at French Open 2018).</a:t>
            </a:r>
            <a:br>
              <a:rPr lang="en-US" sz="2000" dirty="0"/>
            </a:br>
            <a:br>
              <a:rPr lang="en-US" sz="2000" dirty="0"/>
            </a:br>
            <a:r>
              <a:rPr lang="en-US" sz="2000" u="sng" dirty="0"/>
              <a:t>What is </a:t>
            </a:r>
            <a:r>
              <a:rPr lang="en-US" sz="2000" u="sng" dirty="0" err="1"/>
              <a:t>Guinot’s</a:t>
            </a:r>
            <a:r>
              <a:rPr lang="en-US" sz="2000" u="sng" dirty="0"/>
              <a:t> rather unique marketing strategy (10)?</a:t>
            </a:r>
            <a:endParaRPr sz="2000" u="sng" dirty="0"/>
          </a:p>
        </p:txBody>
      </p:sp>
      <p:sp>
        <p:nvSpPr>
          <p:cNvPr id="248" name="Google Shape;248;p46"/>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500" b="1" dirty="0">
                <a:solidFill>
                  <a:srgbClr val="FFFFFF"/>
                </a:solidFill>
                <a:latin typeface="Old Standard TT"/>
                <a:ea typeface="Old Standard TT"/>
                <a:cs typeface="Old Standard TT"/>
                <a:sym typeface="Old Standard TT"/>
              </a:rPr>
              <a:t>14</a:t>
            </a:r>
            <a:endParaRPr sz="2500" b="1" dirty="0">
              <a:solidFill>
                <a:srgbClr val="FFFFFF"/>
              </a:solidFill>
              <a:latin typeface="Old Standard TT"/>
              <a:ea typeface="Old Standard TT"/>
              <a:cs typeface="Old Standard TT"/>
              <a:sym typeface="Old Standard TT"/>
            </a:endParaRPr>
          </a:p>
        </p:txBody>
      </p:sp>
      <p:pic>
        <p:nvPicPr>
          <p:cNvPr id="6" name="Countdown Timer">
            <a:hlinkClick r:id="" action="ppaction://media"/>
            <a:extLst>
              <a:ext uri="{FF2B5EF4-FFF2-40B4-BE49-F238E27FC236}">
                <a16:creationId xmlns:a16="http://schemas.microsoft.com/office/drawing/2014/main" id="{8F57F812-9597-4AB1-A28A-4569353C45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10128582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18F8-7A16-4028-BB7C-D34BE20D008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18C4083-BEB3-443C-A405-AE31A1804EE3}"/>
              </a:ext>
            </a:extLst>
          </p:cNvPr>
          <p:cNvSpPr>
            <a:spLocks noGrp="1"/>
          </p:cNvSpPr>
          <p:nvPr>
            <p:ph type="body" idx="1"/>
          </p:nvPr>
        </p:nvSpPr>
        <p:spPr/>
        <p:txBody>
          <a:bodyPr/>
          <a:lstStyle/>
          <a:p>
            <a:endParaRPr lang="en-US"/>
          </a:p>
        </p:txBody>
      </p:sp>
      <p:sp>
        <p:nvSpPr>
          <p:cNvPr id="4" name="Google Shape;248;p46">
            <a:extLst>
              <a:ext uri="{FF2B5EF4-FFF2-40B4-BE49-F238E27FC236}">
                <a16:creationId xmlns:a16="http://schemas.microsoft.com/office/drawing/2014/main" id="{73A1EFEF-BD41-4126-9E83-8C45B35072D8}"/>
              </a:ext>
            </a:extLst>
          </p:cNvPr>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14</a:t>
            </a:r>
            <a:endParaRPr sz="2500" b="1" dirty="0">
              <a:solidFill>
                <a:srgbClr val="FFFFFF"/>
              </a:solidFill>
              <a:latin typeface="Old Standard TT"/>
              <a:ea typeface="Old Standard TT"/>
              <a:cs typeface="Old Standard TT"/>
              <a:sym typeface="Old Standard TT"/>
            </a:endParaRPr>
          </a:p>
        </p:txBody>
      </p:sp>
      <p:pic>
        <p:nvPicPr>
          <p:cNvPr id="52228" name="Picture 4" descr="Image">
            <a:extLst>
              <a:ext uri="{FF2B5EF4-FFF2-40B4-BE49-F238E27FC236}">
                <a16:creationId xmlns:a16="http://schemas.microsoft.com/office/drawing/2014/main" id="{C803B2F4-1F07-4232-B1B9-74161DCA33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160"/>
          <a:stretch/>
        </p:blipFill>
        <p:spPr bwMode="auto">
          <a:xfrm>
            <a:off x="4709160" y="1341929"/>
            <a:ext cx="4331208" cy="3629025"/>
          </a:xfrm>
          <a:prstGeom prst="rect">
            <a:avLst/>
          </a:prstGeom>
          <a:noFill/>
          <a:extLst>
            <a:ext uri="{909E8E84-426E-40DD-AFC4-6F175D3DCCD1}">
              <a14:hiddenFill xmlns:a14="http://schemas.microsoft.com/office/drawing/2010/main">
                <a:solidFill>
                  <a:srgbClr val="FFFFFF"/>
                </a:solidFill>
              </a14:hiddenFill>
            </a:ext>
          </a:extLst>
        </p:spPr>
      </p:pic>
      <p:pic>
        <p:nvPicPr>
          <p:cNvPr id="52232" name="Picture 8" descr="Guinot, the French Cosmetics Company, Bets on Tennis Underdogs ...">
            <a:extLst>
              <a:ext uri="{FF2B5EF4-FFF2-40B4-BE49-F238E27FC236}">
                <a16:creationId xmlns:a16="http://schemas.microsoft.com/office/drawing/2014/main" id="{E74BA35D-5083-4086-B5A5-18ABBB7ED0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464" r="7130"/>
          <a:stretch/>
        </p:blipFill>
        <p:spPr bwMode="auto">
          <a:xfrm>
            <a:off x="165190" y="934325"/>
            <a:ext cx="4269651" cy="38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832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8"/>
          <p:cNvSpPr txBox="1">
            <a:spLocks noGrp="1"/>
          </p:cNvSpPr>
          <p:nvPr>
            <p:ph type="title"/>
          </p:nvPr>
        </p:nvSpPr>
        <p:spPr>
          <a:xfrm>
            <a:off x="311700" y="69640"/>
            <a:ext cx="4424892"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err="1"/>
              <a:t>Guinot</a:t>
            </a:r>
            <a:r>
              <a:rPr lang="en-US" sz="2100" dirty="0"/>
              <a:t> tends to sponsor low seed/unseeded players who are drawn to play top seeds on the show courts at Grand Slams. The sponsorships usually are on a match-by-match basis, and can be renewed if players progress deep (such as Marco </a:t>
            </a:r>
            <a:r>
              <a:rPr lang="en-US" sz="2100" dirty="0" err="1"/>
              <a:t>Cecchinato</a:t>
            </a:r>
            <a:r>
              <a:rPr lang="en-US" sz="2100" dirty="0"/>
              <a:t> did in French Open 2018)</a:t>
            </a:r>
            <a:br>
              <a:rPr lang="en-US" sz="2100" dirty="0"/>
            </a:br>
            <a:br>
              <a:rPr lang="en-US" sz="2100" dirty="0"/>
            </a:br>
            <a:r>
              <a:rPr lang="en-US" sz="2100" dirty="0"/>
              <a:t>They have also occasionally sponsored lower seeded players who surprised the field to win the Slam (such as Marion Bartoli, Sam Stosur and Svetlana Kuznetsova)</a:t>
            </a:r>
            <a:endParaRPr sz="2100" dirty="0"/>
          </a:p>
        </p:txBody>
      </p:sp>
      <p:pic>
        <p:nvPicPr>
          <p:cNvPr id="53250" name="Picture 2" descr="Guinot, the French Cosmetics Company, Bets on Tennis Underdogs ...">
            <a:extLst>
              <a:ext uri="{FF2B5EF4-FFF2-40B4-BE49-F238E27FC236}">
                <a16:creationId xmlns:a16="http://schemas.microsoft.com/office/drawing/2014/main" id="{00EA8F93-2746-4305-A402-DA7677FA2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028" y="113282"/>
            <a:ext cx="3554341" cy="2363724"/>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Image">
            <a:extLst>
              <a:ext uri="{FF2B5EF4-FFF2-40B4-BE49-F238E27FC236}">
                <a16:creationId xmlns:a16="http://schemas.microsoft.com/office/drawing/2014/main" id="{E7BABD17-58CC-4B97-A3A3-E6BF3F268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666494"/>
            <a:ext cx="3793998" cy="2129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166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6;p75">
            <a:extLst>
              <a:ext uri="{FF2B5EF4-FFF2-40B4-BE49-F238E27FC236}">
                <a16:creationId xmlns:a16="http://schemas.microsoft.com/office/drawing/2014/main" id="{36CA5583-2FED-4A52-B3DF-6686570C12A0}"/>
              </a:ext>
            </a:extLst>
          </p:cNvPr>
          <p:cNvSpPr txBox="1">
            <a:spLocks noGrp="1"/>
          </p:cNvSpPr>
          <p:nvPr>
            <p:ph type="title"/>
          </p:nvPr>
        </p:nvSpPr>
        <p:spPr>
          <a:xfrm>
            <a:off x="311700" y="526934"/>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900" dirty="0"/>
              <a:t>In the 1950s, eleven people from Gallaudet College – a university </a:t>
            </a:r>
            <a:br>
              <a:rPr lang="en-US" sz="1900" dirty="0"/>
            </a:br>
            <a:r>
              <a:rPr lang="en-US" sz="1900" dirty="0"/>
              <a:t>for the deaf and hard of hearing –volunteered for a decade-long study conducted by the U.S. Naval School of Medicine &amp; X. Most had suffered from spinal meningitis, which left them deaf from a young age.</a:t>
            </a:r>
            <a:br>
              <a:rPr lang="en-US" sz="1900" dirty="0"/>
            </a:br>
            <a:br>
              <a:rPr lang="en-US" sz="1400" dirty="0"/>
            </a:br>
            <a:r>
              <a:rPr lang="en-US" sz="1900" dirty="0"/>
              <a:t>The study tested their balance and physiological adaptations in a range of environments. The Gallaudet Eleven reported no adverse effects and some even enjoyed the experience. As one volunteer said, “We were different in a way they needed.” Because of the Gallaudet Eleven, researchers gained a deeper insight of the human body – they were thus invaluable to the course of history.</a:t>
            </a:r>
            <a:br>
              <a:rPr lang="en-US" sz="1900" dirty="0"/>
            </a:br>
            <a:br>
              <a:rPr lang="en-US" sz="1900" dirty="0"/>
            </a:br>
            <a:r>
              <a:rPr lang="en-US" sz="1900" u="sng" dirty="0"/>
              <a:t>Why were the Gallaudet Eleven specifically chosen for this study (10)?</a:t>
            </a:r>
            <a:endParaRPr sz="1900" u="sng" dirty="0"/>
          </a:p>
        </p:txBody>
      </p:sp>
      <p:sp>
        <p:nvSpPr>
          <p:cNvPr id="5" name="Google Shape;464;p79">
            <a:extLst>
              <a:ext uri="{FF2B5EF4-FFF2-40B4-BE49-F238E27FC236}">
                <a16:creationId xmlns:a16="http://schemas.microsoft.com/office/drawing/2014/main" id="{BB33F249-6B30-4C51-9CB5-35627B680DCB}"/>
              </a:ext>
            </a:extLst>
          </p:cNvPr>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15</a:t>
            </a:r>
            <a:endParaRPr sz="2500" b="1" dirty="0">
              <a:solidFill>
                <a:srgbClr val="FFFFFF"/>
              </a:solidFill>
              <a:latin typeface="Old Standard TT"/>
              <a:ea typeface="Old Standard TT"/>
              <a:cs typeface="Old Standard TT"/>
              <a:sym typeface="Old Standard TT"/>
            </a:endParaRPr>
          </a:p>
        </p:txBody>
      </p:sp>
      <p:pic>
        <p:nvPicPr>
          <p:cNvPr id="7" name="Countdown Timer">
            <a:hlinkClick r:id="" action="ppaction://media"/>
            <a:extLst>
              <a:ext uri="{FF2B5EF4-FFF2-40B4-BE49-F238E27FC236}">
                <a16:creationId xmlns:a16="http://schemas.microsoft.com/office/drawing/2014/main" id="{CCE474D7-DFE9-4E29-A008-376A2B3F15F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58323" y="-7835"/>
            <a:ext cx="1685677" cy="948194"/>
          </a:xfrm>
          <a:prstGeom prst="rect">
            <a:avLst/>
          </a:prstGeom>
        </p:spPr>
      </p:pic>
    </p:spTree>
    <p:extLst>
      <p:ext uri="{BB962C8B-B14F-4D97-AF65-F5344CB8AC3E}">
        <p14:creationId xmlns:p14="http://schemas.microsoft.com/office/powerpoint/2010/main" val="30210422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3813339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lvl="0"/>
            <a:r>
              <a:rPr lang="en-US" sz="2200" dirty="0"/>
              <a:t>The research study was to help to improve understanding of how the body’s sensory systems work when the usual gravitational cues from the inner ear aren't available – which would be the case during spaceflight, but was also the case for the Gallaudet Eleven</a:t>
            </a:r>
            <a:br>
              <a:rPr lang="en-US" sz="2200" dirty="0"/>
            </a:br>
            <a:br>
              <a:rPr lang="en-US" sz="2200" dirty="0"/>
            </a:br>
            <a:endParaRPr sz="2200" dirty="0"/>
          </a:p>
        </p:txBody>
      </p:sp>
      <p:pic>
        <p:nvPicPr>
          <p:cNvPr id="7170" name="Picture 2" descr="Gallaudet test subjects in a zero-g flight.">
            <a:extLst>
              <a:ext uri="{FF2B5EF4-FFF2-40B4-BE49-F238E27FC236}">
                <a16:creationId xmlns:a16="http://schemas.microsoft.com/office/drawing/2014/main" id="{EF49098B-9EAF-4F44-BCA9-CA5B2F863E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72" y="1914560"/>
            <a:ext cx="4614143" cy="29744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ost image">
            <a:extLst>
              <a:ext uri="{FF2B5EF4-FFF2-40B4-BE49-F238E27FC236}">
                <a16:creationId xmlns:a16="http://schemas.microsoft.com/office/drawing/2014/main" id="{3566552C-A9FC-4ADB-8B0B-B29611AF4F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20" y="2001526"/>
            <a:ext cx="2214519" cy="2800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44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83D94-5D20-48F8-A25F-1F298149874B}"/>
              </a:ext>
            </a:extLst>
          </p:cNvPr>
          <p:cNvSpPr>
            <a:spLocks noGrp="1"/>
          </p:cNvSpPr>
          <p:nvPr>
            <p:ph type="title"/>
          </p:nvPr>
        </p:nvSpPr>
        <p:spPr/>
        <p:txBody>
          <a:bodyPr/>
          <a:lstStyle/>
          <a:p>
            <a:r>
              <a:rPr lang="en-US" dirty="0"/>
              <a:t>Anti-clockwise (15 Qs)</a:t>
            </a:r>
          </a:p>
        </p:txBody>
      </p:sp>
    </p:spTree>
    <p:extLst>
      <p:ext uri="{BB962C8B-B14F-4D97-AF65-F5344CB8AC3E}">
        <p14:creationId xmlns:p14="http://schemas.microsoft.com/office/powerpoint/2010/main" val="2559320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3535FD-619E-4C07-873D-E719738D6FED}"/>
              </a:ext>
            </a:extLst>
          </p:cNvPr>
          <p:cNvSpPr>
            <a:spLocks noGrp="1"/>
          </p:cNvSpPr>
          <p:nvPr>
            <p:ph type="title"/>
          </p:nvPr>
        </p:nvSpPr>
        <p:spPr/>
        <p:txBody>
          <a:bodyPr/>
          <a:lstStyle/>
          <a:p>
            <a:r>
              <a:rPr lang="en-US" dirty="0"/>
              <a:t>Clockwise (15 Qs)</a:t>
            </a:r>
          </a:p>
        </p:txBody>
      </p:sp>
    </p:spTree>
    <p:extLst>
      <p:ext uri="{BB962C8B-B14F-4D97-AF65-F5344CB8AC3E}">
        <p14:creationId xmlns:p14="http://schemas.microsoft.com/office/powerpoint/2010/main" val="3479970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xfrm>
            <a:off x="311700" y="606250"/>
            <a:ext cx="8520600" cy="613200"/>
          </a:xfrm>
          <a:prstGeom prst="rect">
            <a:avLst/>
          </a:prstGeom>
        </p:spPr>
        <p:txBody>
          <a:bodyPr spcFirstLastPara="1" wrap="square" lIns="91425" tIns="91425" rIns="91425" bIns="91425" anchor="t" anchorCtr="0">
            <a:noAutofit/>
          </a:bodyPr>
          <a:lstStyle/>
          <a:p>
            <a:pPr lvl="0">
              <a:lnSpc>
                <a:spcPct val="115000"/>
              </a:lnSpc>
            </a:pPr>
            <a:r>
              <a:rPr lang="en-US" sz="2000" dirty="0"/>
              <a:t>The image shows Japanese honeybees protecting themselves </a:t>
            </a:r>
            <a:br>
              <a:rPr lang="en-US" sz="2000" dirty="0"/>
            </a:br>
            <a:r>
              <a:rPr lang="en-US" sz="2000" dirty="0"/>
              <a:t>against a dangerous predator with a deadly name. </a:t>
            </a:r>
            <a:br>
              <a:rPr lang="en-US" sz="2000" dirty="0"/>
            </a:br>
            <a:br>
              <a:rPr lang="en-US" sz="2000" dirty="0"/>
            </a:br>
            <a:r>
              <a:rPr lang="en-US" sz="2000" dirty="0"/>
              <a:t>The honeybee defense mechanism is unique. When hunting, the predator emits a pheromonal signal. Honeybees detect this signal and, counter-intuitively, draw the predator into the hive, giving away their location. When the predator enters the hive, the honeybees ambush it, and execute a “brutal but satisfying” form of self-defense. The bees violently vibrate their flight muscles, mimicking behavior they perform every winter. This mode of self-defense cannot be accomplished outside the hive.</a:t>
            </a:r>
            <a:br>
              <a:rPr lang="en-US" sz="2000" dirty="0"/>
            </a:br>
            <a:br>
              <a:rPr lang="en-US" sz="2000" dirty="0"/>
            </a:br>
            <a:r>
              <a:rPr lang="en-US" sz="2000" u="sng" dirty="0"/>
              <a:t>ID the predator (5), and how does this ambush mechanism work (5)? </a:t>
            </a:r>
            <a:br>
              <a:rPr lang="en-US" sz="2000" u="sng" dirty="0"/>
            </a:br>
            <a:endParaRPr sz="2000" dirty="0"/>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16</a:t>
            </a:r>
            <a:endParaRPr sz="2500" b="1" dirty="0">
              <a:solidFill>
                <a:srgbClr val="FFFFFF"/>
              </a:solidFill>
              <a:latin typeface="Old Standard TT"/>
              <a:ea typeface="Old Standard TT"/>
              <a:cs typeface="Old Standard TT"/>
              <a:sym typeface="Old Standard TT"/>
            </a:endParaRPr>
          </a:p>
        </p:txBody>
      </p:sp>
      <p:pic>
        <p:nvPicPr>
          <p:cNvPr id="7" name="Countdown Timer">
            <a:hlinkClick r:id="" action="ppaction://media"/>
            <a:extLst>
              <a:ext uri="{FF2B5EF4-FFF2-40B4-BE49-F238E27FC236}">
                <a16:creationId xmlns:a16="http://schemas.microsoft.com/office/drawing/2014/main" id="{E9A88E73-8FA0-4C6C-8495-3AAE0E29E8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9" name="Google Shape;479;p81"/>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16</a:t>
            </a:r>
            <a:endParaRPr sz="2500" b="1" dirty="0">
              <a:solidFill>
                <a:srgbClr val="FFFFFF"/>
              </a:solidFill>
              <a:latin typeface="Old Standard TT"/>
              <a:ea typeface="Old Standard TT"/>
              <a:cs typeface="Old Standard TT"/>
              <a:sym typeface="Old Standard TT"/>
            </a:endParaRPr>
          </a:p>
        </p:txBody>
      </p:sp>
      <p:pic>
        <p:nvPicPr>
          <p:cNvPr id="10242" name="Picture 2" descr="Can Honeybees 'Cook' a 'Murder Hornet' Alive?">
            <a:extLst>
              <a:ext uri="{FF2B5EF4-FFF2-40B4-BE49-F238E27FC236}">
                <a16:creationId xmlns:a16="http://schemas.microsoft.com/office/drawing/2014/main" id="{D44F24F7-599D-4C4E-BC03-AA121A827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579" y="147781"/>
            <a:ext cx="3680841" cy="4847937"/>
          </a:xfrm>
          <a:prstGeom prst="rect">
            <a:avLst/>
          </a:prstGeom>
          <a:noFill/>
          <a:extLst>
            <a:ext uri="{909E8E84-426E-40DD-AFC4-6F175D3DCCD1}">
              <a14:hiddenFill xmlns:a14="http://schemas.microsoft.com/office/drawing/2010/main">
                <a:solidFill>
                  <a:srgbClr val="FFFFFF"/>
                </a:solidFill>
              </a14:hiddenFill>
            </a:ext>
          </a:extLst>
        </p:spPr>
      </p:pic>
      <p:sp>
        <p:nvSpPr>
          <p:cNvPr id="2" name="Arrow: Left 1">
            <a:extLst>
              <a:ext uri="{FF2B5EF4-FFF2-40B4-BE49-F238E27FC236}">
                <a16:creationId xmlns:a16="http://schemas.microsoft.com/office/drawing/2014/main" id="{5C70C9DE-8782-4CF6-9908-D2602247F2AB}"/>
              </a:ext>
            </a:extLst>
          </p:cNvPr>
          <p:cNvSpPr/>
          <p:nvPr/>
        </p:nvSpPr>
        <p:spPr>
          <a:xfrm rot="2610165">
            <a:off x="5733289" y="3803904"/>
            <a:ext cx="448056" cy="347472"/>
          </a:xfrm>
          <a:prstGeom prst="leftArrow">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523385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lvl="0"/>
            <a:r>
              <a:rPr lang="en-US" sz="2000" dirty="0"/>
              <a:t>Predator is murder hornets (or Japanese/Asian Giant Hornet)</a:t>
            </a:r>
            <a:br>
              <a:rPr lang="en-US" sz="2000" dirty="0"/>
            </a:br>
            <a:br>
              <a:rPr lang="en-US" sz="2000" dirty="0"/>
            </a:br>
            <a:r>
              <a:rPr lang="en-US" sz="2000" dirty="0"/>
              <a:t>The violent vibration of their flight muscles raises the temperature in the ball surrounding the hornet to the critical temperature of 46 °C. In addition, the exertions of the honeybees raise the level of carbon dioxide in the ball. The hornet cannot survive the combination of high temperature and high carbon dioxide level and dies. </a:t>
            </a:r>
            <a:br>
              <a:rPr lang="en-US" sz="2000" dirty="0"/>
            </a:br>
            <a:br>
              <a:rPr lang="en-US" sz="2000" dirty="0"/>
            </a:br>
            <a:r>
              <a:rPr lang="en-US" sz="2000" dirty="0"/>
              <a:t>The ambush is conducted inside the hive since by killing the hornet scout, they prevent it from summoning reinforcements that would wipe out the entire colony</a:t>
            </a:r>
            <a:br>
              <a:rPr lang="en-US" sz="2000" dirty="0"/>
            </a:br>
            <a:endParaRPr sz="2000" dirty="0"/>
          </a:p>
        </p:txBody>
      </p:sp>
    </p:spTree>
    <p:extLst>
      <p:ext uri="{BB962C8B-B14F-4D97-AF65-F5344CB8AC3E}">
        <p14:creationId xmlns:p14="http://schemas.microsoft.com/office/powerpoint/2010/main" val="3101204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prstGeom prst="rect">
            <a:avLst/>
          </a:prstGeom>
        </p:spPr>
        <p:txBody>
          <a:bodyPr spcFirstLastPara="1" wrap="square" lIns="91425" tIns="91425" rIns="91425" bIns="91425" anchor="t" anchorCtr="0">
            <a:noAutofit/>
          </a:bodyPr>
          <a:lstStyle/>
          <a:p>
            <a:pPr lvl="0">
              <a:lnSpc>
                <a:spcPct val="115000"/>
              </a:lnSpc>
            </a:pPr>
            <a:r>
              <a:rPr lang="en-US" sz="2200" dirty="0"/>
              <a:t>In 1878, an erstwhile reporter was secretly engaged </a:t>
            </a:r>
            <a:br>
              <a:rPr lang="en-US" sz="2200" dirty="0"/>
            </a:br>
            <a:r>
              <a:rPr lang="en-US" sz="2200" dirty="0"/>
              <a:t>for 7 years to set up the colonial Congo Free State on behalf of the Belgian King Leopold, because of their previous experiences on the continent. </a:t>
            </a:r>
            <a:r>
              <a:rPr lang="en-US" sz="2200" u="sng" dirty="0"/>
              <a:t>Who (5)?</a:t>
            </a:r>
            <a:br>
              <a:rPr lang="en-US" sz="2200" dirty="0"/>
            </a:br>
            <a:br>
              <a:rPr lang="en-US" sz="2200" dirty="0"/>
            </a:br>
            <a:r>
              <a:rPr lang="en-US" sz="2200" dirty="0"/>
              <a:t>After discovering this movement, French intelligence dispatched an Italian born explorer in 1881 to stake a French claim on the opposite bank of the Congo basin. </a:t>
            </a:r>
            <a:r>
              <a:rPr lang="en-US" sz="2200" u="sng" dirty="0"/>
              <a:t>What was their name (and/or What did they lend their name to) (5)</a:t>
            </a:r>
            <a:r>
              <a:rPr lang="en-US" sz="2200" dirty="0"/>
              <a:t>?</a:t>
            </a:r>
            <a:br>
              <a:rPr lang="en-US" sz="2200" dirty="0"/>
            </a:br>
            <a:br>
              <a:rPr lang="en-US" sz="2200" dirty="0"/>
            </a:br>
            <a:endParaRPr lang="en-US" sz="2200" dirty="0"/>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17</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BA49B175-B125-4F12-99FE-154860496C2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8433993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21104671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3967692" cy="613200"/>
          </a:xfrm>
          <a:prstGeom prst="rect">
            <a:avLst/>
          </a:prstGeom>
        </p:spPr>
        <p:txBody>
          <a:bodyPr spcFirstLastPara="1" wrap="square" lIns="91425" tIns="91425" rIns="91425" bIns="91425" anchor="t" anchorCtr="0">
            <a:noAutofit/>
          </a:bodyPr>
          <a:lstStyle/>
          <a:p>
            <a:pPr lvl="0"/>
            <a:r>
              <a:rPr lang="en-US" sz="2400" dirty="0"/>
              <a:t>Henry Morton Stanley, famous for earlier finding Dr. Livingstone.</a:t>
            </a:r>
            <a:br>
              <a:rPr lang="en-US" sz="2400" dirty="0"/>
            </a:br>
            <a:br>
              <a:rPr lang="en-US" sz="2400" dirty="0"/>
            </a:br>
            <a:r>
              <a:rPr lang="en-US" sz="2400" dirty="0"/>
              <a:t>Pierre de Brazza, who lent his name to Brazzaville on the west bank of the Congo river. Stanley had earlier founded Leopoldville (now Kinshasa) on the east bank of the river.</a:t>
            </a:r>
          </a:p>
        </p:txBody>
      </p:sp>
      <p:pic>
        <p:nvPicPr>
          <p:cNvPr id="20482" name="Picture 2">
            <a:extLst>
              <a:ext uri="{FF2B5EF4-FFF2-40B4-BE49-F238E27FC236}">
                <a16:creationId xmlns:a16="http://schemas.microsoft.com/office/drawing/2014/main" id="{50805D80-98B0-4C75-A82B-201475379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392" y="751625"/>
            <a:ext cx="4610141" cy="3461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576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prstGeom prst="rect">
            <a:avLst/>
          </a:prstGeom>
        </p:spPr>
        <p:txBody>
          <a:bodyPr spcFirstLastPara="1" wrap="square" lIns="91425" tIns="91425" rIns="91425" bIns="91425" anchor="t" anchorCtr="0">
            <a:noAutofit/>
          </a:bodyPr>
          <a:lstStyle/>
          <a:p>
            <a:pPr lvl="0">
              <a:lnSpc>
                <a:spcPct val="115000"/>
              </a:lnSpc>
            </a:pPr>
            <a:r>
              <a:rPr lang="en-US" sz="2200" dirty="0"/>
              <a:t>Until an administrative change in 46 BCE, the office of </a:t>
            </a:r>
            <a:br>
              <a:rPr lang="en-US" sz="2200" dirty="0"/>
            </a:br>
            <a:r>
              <a:rPr lang="en-US" sz="2200" dirty="0"/>
              <a:t>pontifex maximus (chief priest) in ancient Rome was empowered to use a mechanism called </a:t>
            </a:r>
            <a:r>
              <a:rPr lang="en-US" sz="2200" dirty="0" err="1"/>
              <a:t>Mercedonius</a:t>
            </a:r>
            <a:r>
              <a:rPr lang="en-US" sz="2200" dirty="0"/>
              <a:t>. </a:t>
            </a:r>
            <a:br>
              <a:rPr lang="en-US" sz="2200" dirty="0"/>
            </a:br>
            <a:br>
              <a:rPr lang="en-US" sz="1000" dirty="0"/>
            </a:br>
            <a:r>
              <a:rPr lang="en-US" sz="2200" dirty="0"/>
              <a:t>In theory, pontiffs was supposed to use this power to ensure that the lives of citizens were aligned with the natural world and the seasons.</a:t>
            </a:r>
            <a:br>
              <a:rPr lang="en-US" sz="2200" dirty="0"/>
            </a:br>
            <a:r>
              <a:rPr lang="en-US" sz="2200" dirty="0"/>
              <a:t>But they were usually politicians as well, and more often wielded it to achieve nefarious aims, like keeping allies in office longer or forcing out enemies earlier.</a:t>
            </a:r>
            <a:br>
              <a:rPr lang="en-US" sz="2200" dirty="0"/>
            </a:br>
            <a:br>
              <a:rPr lang="en-US" sz="1000" dirty="0"/>
            </a:br>
            <a:r>
              <a:rPr lang="en-US" sz="2200" u="sng" dirty="0"/>
              <a:t>What is </a:t>
            </a:r>
            <a:r>
              <a:rPr lang="en-US" sz="2200" u="sng" dirty="0" err="1"/>
              <a:t>Mercedonius</a:t>
            </a:r>
            <a:r>
              <a:rPr lang="en-US" sz="2200" u="sng" dirty="0"/>
              <a:t> (5)? And what mechanism, introduced by the change made in 46 BCE, replaced it (5)?</a:t>
            </a:r>
            <a:br>
              <a:rPr lang="en-US" sz="2200" dirty="0"/>
            </a:br>
            <a:endParaRPr lang="en-US" sz="2200" dirty="0"/>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18</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CAE13A92-B287-40C5-AA2E-DE0A7759FA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12466456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Answer is. . .</a:t>
            </a:r>
            <a:endParaRPr dirty="0"/>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3638373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603700" cy="613200"/>
          </a:xfrm>
          <a:prstGeom prst="rect">
            <a:avLst/>
          </a:prstGeom>
        </p:spPr>
        <p:txBody>
          <a:bodyPr spcFirstLastPara="1" wrap="square" lIns="91425" tIns="91425" rIns="91425" bIns="91425" anchor="t" anchorCtr="0">
            <a:noAutofit/>
          </a:bodyPr>
          <a:lstStyle/>
          <a:p>
            <a:r>
              <a:rPr lang="en-US" sz="2400" dirty="0"/>
              <a:t>An intercalary period to align the calendar with the earth’s revolution around the sun. The pontifex maximus had to power to add this period whenever they wanted to. </a:t>
            </a:r>
            <a:r>
              <a:rPr lang="en-US" sz="2400" dirty="0" err="1"/>
              <a:t>Mercedonius</a:t>
            </a:r>
            <a:r>
              <a:rPr lang="en-US" sz="2400" dirty="0"/>
              <a:t> means ‘work month’ in Latin.</a:t>
            </a:r>
            <a:br>
              <a:rPr lang="en-US" sz="2400" dirty="0"/>
            </a:br>
            <a:br>
              <a:rPr lang="en-US" sz="2400" dirty="0"/>
            </a:br>
            <a:r>
              <a:rPr lang="en-US" sz="2400" dirty="0"/>
              <a:t>Leap years were introduced when the Julian calendar was enforced after 46 BCE.</a:t>
            </a:r>
            <a:br>
              <a:rPr lang="en-US" sz="2400" dirty="0"/>
            </a:br>
            <a:endParaRPr lang="en-US" sz="2400" dirty="0"/>
          </a:p>
        </p:txBody>
      </p:sp>
    </p:spTree>
    <p:extLst>
      <p:ext uri="{BB962C8B-B14F-4D97-AF65-F5344CB8AC3E}">
        <p14:creationId xmlns:p14="http://schemas.microsoft.com/office/powerpoint/2010/main" val="4116411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dirty="0"/>
              <a:t>Emperor Dom Pedro II of X </a:t>
            </a:r>
            <a:r>
              <a:rPr lang="en-US" sz="2100" dirty="0"/>
              <a:t>wanted </a:t>
            </a:r>
            <a:r>
              <a:rPr lang="en" sz="2100" dirty="0"/>
              <a:t>to improve the </a:t>
            </a:r>
            <a:br>
              <a:rPr lang="en" sz="2100" dirty="0"/>
            </a:br>
            <a:r>
              <a:rPr lang="en" sz="2100" dirty="0"/>
              <a:t>agricultural productivity of his country in the mid-late 19th Century, feeling that it was a long way behind Western nations. To do so, he came up with a policy where he encouraged immigration of particular people from a country, believing they would find conditions in X favorable and more in tune with their lifestyle and desires.</a:t>
            </a:r>
            <a:endParaRPr sz="2100" dirty="0"/>
          </a:p>
          <a:p>
            <a:pPr marL="0" lvl="0" indent="0" algn="l" rtl="0">
              <a:lnSpc>
                <a:spcPct val="115000"/>
              </a:lnSpc>
              <a:spcBef>
                <a:spcPts val="1600"/>
              </a:spcBef>
              <a:spcAft>
                <a:spcPts val="0"/>
              </a:spcAft>
              <a:buClr>
                <a:schemeClr val="dk1"/>
              </a:buClr>
              <a:buSzPts val="1100"/>
              <a:buFont typeface="Arial"/>
              <a:buNone/>
            </a:pPr>
            <a:r>
              <a:rPr lang="en" sz="2100" dirty="0"/>
              <a:t>10 - 20k people took up his invitation and settled down in X. Every year to date they celebrate a festival </a:t>
            </a:r>
            <a:r>
              <a:rPr lang="en" sz="2100" i="1" dirty="0"/>
              <a:t>Festa _________</a:t>
            </a:r>
            <a:r>
              <a:rPr lang="en" sz="2100" dirty="0"/>
              <a:t>  with traditional symbols that a</a:t>
            </a:r>
            <a:r>
              <a:rPr lang="en-US" sz="2100" dirty="0" err="1"/>
              <a:t>ttract</a:t>
            </a:r>
            <a:r>
              <a:rPr lang="en-US" sz="2100" dirty="0"/>
              <a:t> little attention </a:t>
            </a:r>
            <a:r>
              <a:rPr lang="en" sz="2100" dirty="0"/>
              <a:t>in X, but would be controversial in their country of origin. </a:t>
            </a:r>
            <a:r>
              <a:rPr lang="en" sz="2100" u="sng" dirty="0"/>
              <a:t>Who did  Dom Pedro II encourage to immigrate (5), and why did he think they would take him up (5)?</a:t>
            </a:r>
            <a:endParaRPr sz="2100" u="sng" dirty="0"/>
          </a:p>
          <a:p>
            <a:pPr marL="0" lvl="0" indent="0" algn="l" rtl="0">
              <a:spcBef>
                <a:spcPts val="1600"/>
              </a:spcBef>
              <a:spcAft>
                <a:spcPts val="0"/>
              </a:spcAft>
              <a:buNone/>
            </a:pPr>
            <a:endParaRPr sz="2100" dirty="0"/>
          </a:p>
        </p:txBody>
      </p:sp>
      <p:sp>
        <p:nvSpPr>
          <p:cNvPr id="175" name="Google Shape;175;p35"/>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a:t>
            </a:r>
            <a:endParaRPr sz="2500" b="1" dirty="0">
              <a:solidFill>
                <a:srgbClr val="FFFFFF"/>
              </a:solidFill>
              <a:latin typeface="Old Standard TT"/>
              <a:ea typeface="Old Standard TT"/>
              <a:cs typeface="Old Standard TT"/>
              <a:sym typeface="Old Standard TT"/>
            </a:endParaRPr>
          </a:p>
        </p:txBody>
      </p:sp>
      <p:pic>
        <p:nvPicPr>
          <p:cNvPr id="5" name="Countdown Timer">
            <a:hlinkClick r:id="" action="ppaction://media"/>
            <a:extLst>
              <a:ext uri="{FF2B5EF4-FFF2-40B4-BE49-F238E27FC236}">
                <a16:creationId xmlns:a16="http://schemas.microsoft.com/office/drawing/2014/main" id="{6916A486-146A-4C68-A925-9A047A385B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3122988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prstGeom prst="rect">
            <a:avLst/>
          </a:prstGeom>
        </p:spPr>
        <p:txBody>
          <a:bodyPr spcFirstLastPara="1" wrap="square" lIns="91425" tIns="91425" rIns="91425" bIns="91425" anchor="t" anchorCtr="0">
            <a:noAutofit/>
          </a:bodyPr>
          <a:lstStyle/>
          <a:p>
            <a:pPr lvl="0">
              <a:lnSpc>
                <a:spcPct val="115000"/>
              </a:lnSpc>
            </a:pPr>
            <a:r>
              <a:rPr lang="en-US" sz="2200" dirty="0"/>
              <a:t>Many spices in this iconic food item - like cardamom, </a:t>
            </a:r>
            <a:br>
              <a:rPr lang="en-US" sz="2200" dirty="0"/>
            </a:br>
            <a:r>
              <a:rPr lang="en-US" sz="2200" dirty="0"/>
              <a:t>star anise, and cumin - are not indigenous to the country it is associated with. They were likely brought in by traders from the Indian subcontinent and Middle East.</a:t>
            </a:r>
            <a:br>
              <a:rPr lang="en-US" sz="2200" dirty="0"/>
            </a:br>
            <a:br>
              <a:rPr lang="en-US" sz="2200" dirty="0"/>
            </a:br>
            <a:r>
              <a:rPr lang="en-US" sz="2200" dirty="0"/>
              <a:t>These spices are combined with local produce, like galangal and shrimp paste, to yield a rich paste. Reflecting its origin, the dish is prepared only sparingly with pork. </a:t>
            </a:r>
            <a:br>
              <a:rPr lang="en-US" sz="2200" dirty="0"/>
            </a:br>
            <a:br>
              <a:rPr lang="en-US" sz="2200" dirty="0"/>
            </a:br>
            <a:r>
              <a:rPr lang="en-US" sz="2200" u="sng" dirty="0"/>
              <a:t>What food item (5)? Why did the name come about (5)?</a:t>
            </a:r>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19</a:t>
            </a:r>
            <a:endParaRPr sz="2500" b="1" dirty="0">
              <a:solidFill>
                <a:srgbClr val="FFFFFF"/>
              </a:solidFill>
              <a:latin typeface="Old Standard TT"/>
              <a:ea typeface="Old Standard TT"/>
              <a:cs typeface="Old Standard TT"/>
              <a:sym typeface="Old Standard TT"/>
            </a:endParaRPr>
          </a:p>
        </p:txBody>
      </p:sp>
      <p:pic>
        <p:nvPicPr>
          <p:cNvPr id="6" name="Countdown Timer">
            <a:hlinkClick r:id="" action="ppaction://media"/>
            <a:extLst>
              <a:ext uri="{FF2B5EF4-FFF2-40B4-BE49-F238E27FC236}">
                <a16:creationId xmlns:a16="http://schemas.microsoft.com/office/drawing/2014/main" id="{3B0DDDE5-1912-467E-B3F9-986531C768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5368512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201342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4260300" cy="613200"/>
          </a:xfrm>
          <a:prstGeom prst="rect">
            <a:avLst/>
          </a:prstGeom>
        </p:spPr>
        <p:txBody>
          <a:bodyPr spcFirstLastPara="1" wrap="square" lIns="91425" tIns="91425" rIns="91425" bIns="91425" anchor="t" anchorCtr="0">
            <a:noAutofit/>
          </a:bodyPr>
          <a:lstStyle/>
          <a:p>
            <a:r>
              <a:rPr lang="en-US" sz="2400" dirty="0" err="1"/>
              <a:t>Massaman</a:t>
            </a:r>
            <a:r>
              <a:rPr lang="en-US" sz="2400" dirty="0"/>
              <a:t> curry</a:t>
            </a:r>
            <a:br>
              <a:rPr lang="en-US" sz="2400" dirty="0"/>
            </a:br>
            <a:br>
              <a:rPr lang="en-US" sz="2400" dirty="0"/>
            </a:br>
            <a:r>
              <a:rPr lang="en-US" sz="2400" dirty="0" err="1"/>
              <a:t>Massaman</a:t>
            </a:r>
            <a:r>
              <a:rPr lang="en-US" sz="2400" dirty="0"/>
              <a:t> is a Thai corruption of </a:t>
            </a:r>
            <a:r>
              <a:rPr lang="en-US" sz="2400" dirty="0" err="1"/>
              <a:t>Mussalman</a:t>
            </a:r>
            <a:r>
              <a:rPr lang="en-US" sz="2400" dirty="0"/>
              <a:t> - the traders who brought the spices in were Muslim</a:t>
            </a:r>
          </a:p>
        </p:txBody>
      </p:sp>
      <p:pic>
        <p:nvPicPr>
          <p:cNvPr id="25602" name="Picture 2">
            <a:extLst>
              <a:ext uri="{FF2B5EF4-FFF2-40B4-BE49-F238E27FC236}">
                <a16:creationId xmlns:a16="http://schemas.microsoft.com/office/drawing/2014/main" id="{110FC4BA-AD77-4FDB-9C58-1CFAE8FA0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440" y="445025"/>
            <a:ext cx="4034790" cy="403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643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prstGeom prst="rect">
            <a:avLst/>
          </a:prstGeom>
        </p:spPr>
        <p:txBody>
          <a:bodyPr spcFirstLastPara="1" wrap="square" lIns="91425" tIns="91425" rIns="91425" bIns="91425" anchor="t" anchorCtr="0">
            <a:noAutofit/>
          </a:bodyPr>
          <a:lstStyle/>
          <a:p>
            <a:pPr lvl="0">
              <a:lnSpc>
                <a:spcPct val="115000"/>
              </a:lnSpc>
            </a:pPr>
            <a:r>
              <a:rPr lang="en-US" sz="2200" dirty="0"/>
              <a:t>Lewis Carroll was a pen name for Reverend Charles </a:t>
            </a:r>
            <a:br>
              <a:rPr lang="en-US" sz="2200" dirty="0"/>
            </a:br>
            <a:r>
              <a:rPr lang="en-US" sz="2200" dirty="0"/>
              <a:t>Dodgson, a deeply conservative and traditionalist mathematician at Oxford. His famous Alice works were intended to be allegories for his views on mathematics and philosophy.</a:t>
            </a:r>
            <a:br>
              <a:rPr lang="en-US" sz="2200" dirty="0"/>
            </a:br>
            <a:br>
              <a:rPr lang="en-US" sz="2200" dirty="0"/>
            </a:br>
            <a:r>
              <a:rPr lang="en-US" sz="2200" dirty="0"/>
              <a:t>This scene in Alice in Wonderland is his rebuke to contemporary developments in mathematics, pioneered by Euler and Gauss, that broke with rules &amp; structures that Dodgson saw as fundamental. </a:t>
            </a:r>
            <a:br>
              <a:rPr lang="en-US" sz="2200" dirty="0"/>
            </a:br>
            <a:br>
              <a:rPr lang="en-US" sz="2200" dirty="0"/>
            </a:br>
            <a:r>
              <a:rPr lang="en-US" sz="2200" u="sng" dirty="0"/>
              <a:t>What development in </a:t>
            </a:r>
            <a:r>
              <a:rPr lang="en-US" sz="2200" u="sng" dirty="0" err="1"/>
              <a:t>maths</a:t>
            </a:r>
            <a:r>
              <a:rPr lang="en-US" sz="2200" u="sng" dirty="0"/>
              <a:t> was this scene responding to (10)?</a:t>
            </a:r>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20</a:t>
            </a:r>
            <a:endParaRPr sz="2500" b="1" dirty="0">
              <a:solidFill>
                <a:srgbClr val="FFFFFF"/>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430123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321D-54FB-41C8-8302-B2A7F67B5AAD}"/>
              </a:ext>
            </a:extLst>
          </p:cNvPr>
          <p:cNvSpPr>
            <a:spLocks noGrp="1"/>
          </p:cNvSpPr>
          <p:nvPr>
            <p:ph type="title"/>
          </p:nvPr>
        </p:nvSpPr>
        <p:spPr>
          <a:xfrm>
            <a:off x="100584" y="554753"/>
            <a:ext cx="5111496" cy="613200"/>
          </a:xfrm>
        </p:spPr>
        <p:txBody>
          <a:bodyPr/>
          <a:lstStyle/>
          <a:p>
            <a:r>
              <a:rPr lang="en-US" sz="1600" dirty="0"/>
              <a:t>The Hatter opened his eyes very wide on hearing this; but all he said was, `Why is a raven like a writing-desk?’</a:t>
            </a:r>
            <a:br>
              <a:rPr lang="en-US" sz="1600" dirty="0"/>
            </a:br>
            <a:br>
              <a:rPr lang="en-US" sz="1600" dirty="0"/>
            </a:br>
            <a:r>
              <a:rPr lang="en-US" sz="1600" dirty="0"/>
              <a:t>[. . .] `Do you mean that you think you can find out the answer to it?' said the March Hare.</a:t>
            </a:r>
            <a:br>
              <a:rPr lang="en-US" sz="1600" dirty="0"/>
            </a:br>
            <a:br>
              <a:rPr lang="en-US" sz="1600" dirty="0"/>
            </a:br>
            <a:r>
              <a:rPr lang="en-US" sz="1600" dirty="0"/>
              <a:t>`Exactly so,' said Alice.</a:t>
            </a:r>
            <a:br>
              <a:rPr lang="en-US" sz="1600" dirty="0"/>
            </a:br>
            <a:br>
              <a:rPr lang="en-US" sz="1600" dirty="0"/>
            </a:br>
            <a:r>
              <a:rPr lang="en-US" sz="1600" dirty="0"/>
              <a:t>`Then you should say what you mean,' the March Hare went on.</a:t>
            </a:r>
            <a:br>
              <a:rPr lang="en-US" sz="1600" dirty="0"/>
            </a:br>
            <a:br>
              <a:rPr lang="en-US" sz="1600" dirty="0"/>
            </a:br>
            <a:r>
              <a:rPr lang="en-US" sz="1600" dirty="0"/>
              <a:t>`I do,' Alice hastily replied; `at least--at least I mean what I say--that's the same thing, you know.’</a:t>
            </a:r>
            <a:br>
              <a:rPr lang="en-US" sz="1600" dirty="0"/>
            </a:br>
            <a:br>
              <a:rPr lang="en-US" sz="1600" dirty="0"/>
            </a:br>
            <a:r>
              <a:rPr lang="en-US" sz="1600" dirty="0"/>
              <a:t>`Not the same thing a bit!' said the Hatter. `You might just as well say that "I see what I eat" is the same thing as "I eat what I see"!</a:t>
            </a:r>
            <a:br>
              <a:rPr lang="en-US" sz="1600" dirty="0"/>
            </a:br>
            <a:br>
              <a:rPr lang="en-US" sz="1600" dirty="0"/>
            </a:br>
            <a:endParaRPr lang="en-US" sz="1600" dirty="0"/>
          </a:p>
        </p:txBody>
      </p:sp>
      <p:sp>
        <p:nvSpPr>
          <p:cNvPr id="4" name="Google Shape;487;p82">
            <a:extLst>
              <a:ext uri="{FF2B5EF4-FFF2-40B4-BE49-F238E27FC236}">
                <a16:creationId xmlns:a16="http://schemas.microsoft.com/office/drawing/2014/main" id="{034E0849-15F7-4D2B-ACE9-F51FADADDBD5}"/>
              </a:ext>
            </a:extLst>
          </p:cNvPr>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20</a:t>
            </a:r>
            <a:endParaRPr sz="2500" b="1" dirty="0">
              <a:solidFill>
                <a:srgbClr val="FFFFFF"/>
              </a:solidFill>
              <a:latin typeface="Old Standard TT"/>
              <a:ea typeface="Old Standard TT"/>
              <a:cs typeface="Old Standard TT"/>
              <a:sym typeface="Old Standard TT"/>
            </a:endParaRPr>
          </a:p>
        </p:txBody>
      </p:sp>
      <p:pic>
        <p:nvPicPr>
          <p:cNvPr id="5" name="Online Media 4" title="1/5 You might just as well say 'I see what I eat' is the same thing as 'I eat what I see'.">
            <a:hlinkClick r:id="" action="ppaction://media"/>
            <a:extLst>
              <a:ext uri="{FF2B5EF4-FFF2-40B4-BE49-F238E27FC236}">
                <a16:creationId xmlns:a16="http://schemas.microsoft.com/office/drawing/2014/main" id="{5DDD45FC-ED6D-4BB1-99BB-462A1ED324C2}"/>
              </a:ext>
            </a:extLst>
          </p:cNvPr>
          <p:cNvPicPr>
            <a:picLocks noRot="1" noChangeAspect="1"/>
          </p:cNvPicPr>
          <p:nvPr>
            <a:videoFile r:link="rId1"/>
          </p:nvPr>
        </p:nvPicPr>
        <p:blipFill>
          <a:blip r:embed="rId5"/>
          <a:stretch>
            <a:fillRect/>
          </a:stretch>
        </p:blipFill>
        <p:spPr>
          <a:xfrm>
            <a:off x="5136462" y="1070015"/>
            <a:ext cx="4007538" cy="3003470"/>
          </a:xfrm>
          <a:prstGeom prst="rect">
            <a:avLst/>
          </a:prstGeom>
        </p:spPr>
      </p:pic>
      <p:pic>
        <p:nvPicPr>
          <p:cNvPr id="7" name="Countdown Timer">
            <a:hlinkClick r:id="" action="ppaction://media"/>
            <a:extLst>
              <a:ext uri="{FF2B5EF4-FFF2-40B4-BE49-F238E27FC236}">
                <a16:creationId xmlns:a16="http://schemas.microsoft.com/office/drawing/2014/main" id="{01072749-3CA1-4392-9344-C395AEC2BBBE}"/>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7458323" y="-7835"/>
            <a:ext cx="1685677" cy="948194"/>
          </a:xfrm>
          <a:prstGeom prst="rect">
            <a:avLst/>
          </a:prstGeom>
        </p:spPr>
      </p:pic>
    </p:spTree>
    <p:extLst>
      <p:ext uri="{BB962C8B-B14F-4D97-AF65-F5344CB8AC3E}">
        <p14:creationId xmlns:p14="http://schemas.microsoft.com/office/powerpoint/2010/main" val="86337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video>
              <p:cMediaNode vol="80000">
                <p:cTn id="13" fill="hold" display="0">
                  <p:stCondLst>
                    <p:cond delay="indefinite"/>
                  </p:stCondLst>
                </p:cTn>
                <p:tgtEl>
                  <p:spTgt spid="7"/>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2758103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475684" cy="613200"/>
          </a:xfrm>
          <a:prstGeom prst="rect">
            <a:avLst/>
          </a:prstGeom>
        </p:spPr>
        <p:txBody>
          <a:bodyPr spcFirstLastPara="1" wrap="square" lIns="91425" tIns="91425" rIns="91425" bIns="91425" anchor="t" anchorCtr="0">
            <a:noAutofit/>
          </a:bodyPr>
          <a:lstStyle/>
          <a:p>
            <a:r>
              <a:rPr lang="en-US" sz="2100" dirty="0"/>
              <a:t>Complex/imaginary numbers - in particular, quaternions, which is a 4D imaginary number system used today in computations involving rotations: your phone almost certainly uses quaternion computation to calculate its orientation.</a:t>
            </a:r>
            <a:br>
              <a:rPr lang="en-US" sz="2100" dirty="0"/>
            </a:br>
            <a:br>
              <a:rPr lang="en-US" sz="2100" dirty="0"/>
            </a:br>
            <a:r>
              <a:rPr lang="en-US" sz="2100" dirty="0"/>
              <a:t>‘Why is a raven like a writing-desk?’ refers to Dodgson’s belief that imaginary numbers were an absurd proposition.</a:t>
            </a:r>
            <a:br>
              <a:rPr lang="en-US" sz="2100" dirty="0"/>
            </a:br>
            <a:br>
              <a:rPr lang="en-US" sz="2100" dirty="0"/>
            </a:br>
            <a:r>
              <a:rPr lang="en-US" sz="2100" dirty="0"/>
              <a:t>The shifting table arrangements in the scene (not in the video) refers to what he saw as the chaotic nature of complex number multiplication.</a:t>
            </a:r>
            <a:br>
              <a:rPr lang="en-US" sz="2100" dirty="0"/>
            </a:br>
            <a:br>
              <a:rPr lang="en-US" sz="2100" dirty="0"/>
            </a:br>
            <a:r>
              <a:rPr lang="en-US" sz="2100" dirty="0"/>
              <a:t>‘“I see what I eat” is the same thing as “I eat what I see”!’ refers to the fact that quaternion multiplication is not commutative: a*b </a:t>
            </a:r>
            <a:r>
              <a:rPr lang="en-US" sz="2100" dirty="0" err="1"/>
              <a:t>neq</a:t>
            </a:r>
            <a:r>
              <a:rPr lang="en-US" sz="2100" dirty="0"/>
              <a:t> b*a</a:t>
            </a:r>
            <a:br>
              <a:rPr lang="en-US" sz="2100" dirty="0"/>
            </a:br>
            <a:endParaRPr lang="en-US" sz="2100" dirty="0"/>
          </a:p>
        </p:txBody>
      </p:sp>
    </p:spTree>
    <p:extLst>
      <p:ext uri="{BB962C8B-B14F-4D97-AF65-F5344CB8AC3E}">
        <p14:creationId xmlns:p14="http://schemas.microsoft.com/office/powerpoint/2010/main" val="39485392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prstGeom prst="rect">
            <a:avLst/>
          </a:prstGeom>
        </p:spPr>
        <p:txBody>
          <a:bodyPr spcFirstLastPara="1" wrap="square" lIns="91425" tIns="91425" rIns="91425" bIns="91425" anchor="t" anchorCtr="0">
            <a:noAutofit/>
          </a:bodyPr>
          <a:lstStyle/>
          <a:p>
            <a:pPr lvl="0">
              <a:lnSpc>
                <a:spcPct val="115000"/>
              </a:lnSpc>
            </a:pPr>
            <a:r>
              <a:rPr lang="en-US" sz="2200" dirty="0"/>
              <a:t>After Soviet geologists identified this area in current day Turkmenistan as a potential oil field, petroleum engineers in 1971 found that their rigs had instead hit a pocket of natural gas. </a:t>
            </a:r>
            <a:br>
              <a:rPr lang="en-US" sz="2200" dirty="0"/>
            </a:br>
            <a:br>
              <a:rPr lang="en-US" sz="2200" dirty="0"/>
            </a:br>
            <a:r>
              <a:rPr lang="en-US" sz="2200" dirty="0"/>
              <a:t>To their shock, the ground beneath their equipment collapsed on itself, yielding a crater measuring over 70m in diameter and causing a gas leak from the reservoir.</a:t>
            </a:r>
            <a:br>
              <a:rPr lang="en-US" sz="2200" dirty="0"/>
            </a:br>
            <a:br>
              <a:rPr lang="en-US" sz="2200" dirty="0"/>
            </a:br>
            <a:r>
              <a:rPr lang="en-US" sz="2200" u="sng" dirty="0"/>
              <a:t>What did the engineers do to prevent poisonous gas discharge (5)? </a:t>
            </a:r>
            <a:br>
              <a:rPr lang="en-US" sz="2200" u="sng" dirty="0"/>
            </a:br>
            <a:br>
              <a:rPr lang="en-US" sz="2200" u="sng" dirty="0"/>
            </a:br>
            <a:r>
              <a:rPr lang="en-US" sz="2200" u="sng" dirty="0"/>
              <a:t>What name did local people give to the feature that resulted (5)?</a:t>
            </a:r>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21</a:t>
            </a:r>
            <a:endParaRPr sz="2500" b="1" dirty="0">
              <a:solidFill>
                <a:srgbClr val="FFFFFF"/>
              </a:solidFill>
              <a:latin typeface="Old Standard TT"/>
              <a:ea typeface="Old Standard TT"/>
              <a:cs typeface="Old Standard TT"/>
              <a:sym typeface="Old Standard TT"/>
            </a:endParaRPr>
          </a:p>
        </p:txBody>
      </p:sp>
      <p:pic>
        <p:nvPicPr>
          <p:cNvPr id="6" name="Countdown Timer">
            <a:hlinkClick r:id="" action="ppaction://media"/>
            <a:extLst>
              <a:ext uri="{FF2B5EF4-FFF2-40B4-BE49-F238E27FC236}">
                <a16:creationId xmlns:a16="http://schemas.microsoft.com/office/drawing/2014/main" id="{04139D00-C89C-4AC5-9976-7F34051F930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34528377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5176351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3857964" cy="613200"/>
          </a:xfrm>
          <a:prstGeom prst="rect">
            <a:avLst/>
          </a:prstGeom>
        </p:spPr>
        <p:txBody>
          <a:bodyPr spcFirstLastPara="1" wrap="square" lIns="91425" tIns="91425" rIns="91425" bIns="91425" anchor="t" anchorCtr="0">
            <a:noAutofit/>
          </a:bodyPr>
          <a:lstStyle/>
          <a:p>
            <a:r>
              <a:rPr lang="en-US" sz="2100" dirty="0"/>
              <a:t>They set fire to the gas, expecting it would extinguish the leak in 2 days. Almost fifty years later, the fire still burns.</a:t>
            </a:r>
            <a:br>
              <a:rPr lang="en-US" sz="2100" dirty="0"/>
            </a:br>
            <a:br>
              <a:rPr lang="en-US" sz="2100" dirty="0"/>
            </a:br>
            <a:r>
              <a:rPr lang="en-US" sz="2100" dirty="0"/>
              <a:t>Known as the Gates of Hell, or less interestingly as the </a:t>
            </a:r>
            <a:r>
              <a:rPr lang="en-US" sz="2100" dirty="0" err="1"/>
              <a:t>Darwaza</a:t>
            </a:r>
            <a:r>
              <a:rPr lang="en-US" sz="2100" dirty="0"/>
              <a:t> Gas Crater.</a:t>
            </a:r>
          </a:p>
        </p:txBody>
      </p:sp>
      <p:pic>
        <p:nvPicPr>
          <p:cNvPr id="26626" name="Picture 2">
            <a:extLst>
              <a:ext uri="{FF2B5EF4-FFF2-40B4-BE49-F238E27FC236}">
                <a16:creationId xmlns:a16="http://schemas.microsoft.com/office/drawing/2014/main" id="{30E62D57-3F5B-4057-AED8-E448D41D0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9664" y="1058225"/>
            <a:ext cx="4825721" cy="3217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38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181" name="Google Shape;181;p3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31522162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1621-6C5C-4067-AC02-AD0F120739F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F10746B-5A4B-498A-8ED6-E0B4D9614D28}"/>
              </a:ext>
            </a:extLst>
          </p:cNvPr>
          <p:cNvSpPr>
            <a:spLocks noGrp="1"/>
          </p:cNvSpPr>
          <p:nvPr>
            <p:ph type="body" idx="1"/>
          </p:nvPr>
        </p:nvSpPr>
        <p:spPr/>
        <p:txBody>
          <a:bodyPr/>
          <a:lstStyle/>
          <a:p>
            <a:endParaRPr lang="en-US"/>
          </a:p>
        </p:txBody>
      </p:sp>
      <p:pic>
        <p:nvPicPr>
          <p:cNvPr id="28674" name="Picture 2">
            <a:extLst>
              <a:ext uri="{FF2B5EF4-FFF2-40B4-BE49-F238E27FC236}">
                <a16:creationId xmlns:a16="http://schemas.microsoft.com/office/drawing/2014/main" id="{C9C4F152-4802-428A-8EED-E7EAE067E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8650"/>
            <a:ext cx="91440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2725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xfrm>
            <a:off x="311700" y="483692"/>
            <a:ext cx="8520600" cy="613200"/>
          </a:xfrm>
          <a:prstGeom prst="rect">
            <a:avLst/>
          </a:prstGeom>
        </p:spPr>
        <p:txBody>
          <a:bodyPr spcFirstLastPara="1" wrap="square" lIns="91425" tIns="91425" rIns="91425" bIns="91425" anchor="t" anchorCtr="0">
            <a:noAutofit/>
          </a:bodyPr>
          <a:lstStyle/>
          <a:p>
            <a:pPr lvl="0">
              <a:lnSpc>
                <a:spcPct val="115000"/>
              </a:lnSpc>
            </a:pPr>
            <a:r>
              <a:rPr lang="en-US" sz="2100" dirty="0"/>
              <a:t>Phosphorus is usually found in soils with large masses of </a:t>
            </a:r>
            <a:br>
              <a:rPr lang="en-US" sz="2100" dirty="0"/>
            </a:br>
            <a:r>
              <a:rPr lang="en-US" sz="2100" dirty="0"/>
              <a:t>dead microorganisms and is the principal driver of plant fertility in the Amazon basin. However, Amazonian soils by themselves are P deficient because frequent rainfall washes the nutrient away into streams. </a:t>
            </a:r>
            <a:br>
              <a:rPr lang="en-US" sz="2100" dirty="0"/>
            </a:br>
            <a:br>
              <a:rPr lang="en-US" sz="1800" dirty="0"/>
            </a:br>
            <a:r>
              <a:rPr lang="en-US" sz="2100" dirty="0"/>
              <a:t>Through the 2010s, scientists confirmed that this leaching is balanced by an annual migration of dust from a surprising source, which brings about 22,000 tons of P to the region. The discovery also lent credence to another recent theory about the natural history of the source. </a:t>
            </a:r>
            <a:br>
              <a:rPr lang="en-US" sz="2100" dirty="0"/>
            </a:br>
            <a:br>
              <a:rPr lang="en-US" sz="2100" dirty="0"/>
            </a:br>
            <a:r>
              <a:rPr lang="en-US" sz="2100" u="sng" dirty="0"/>
              <a:t>What is the source of the dust (5)? And what theory (5)?</a:t>
            </a:r>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22</a:t>
            </a:r>
            <a:endParaRPr sz="2500" b="1" dirty="0">
              <a:solidFill>
                <a:srgbClr val="FFFFFF"/>
              </a:solidFill>
              <a:latin typeface="Old Standard TT"/>
              <a:ea typeface="Old Standard TT"/>
              <a:cs typeface="Old Standard TT"/>
              <a:sym typeface="Old Standard TT"/>
            </a:endParaRPr>
          </a:p>
        </p:txBody>
      </p:sp>
      <p:pic>
        <p:nvPicPr>
          <p:cNvPr id="6" name="Countdown Timer">
            <a:hlinkClick r:id="" action="ppaction://media"/>
            <a:extLst>
              <a:ext uri="{FF2B5EF4-FFF2-40B4-BE49-F238E27FC236}">
                <a16:creationId xmlns:a16="http://schemas.microsoft.com/office/drawing/2014/main" id="{4D23F68C-81D3-42C3-9D3E-9ADB0C0656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12711289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24519567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Title 1">
            <a:extLst>
              <a:ext uri="{FF2B5EF4-FFF2-40B4-BE49-F238E27FC236}">
                <a16:creationId xmlns:a16="http://schemas.microsoft.com/office/drawing/2014/main" id="{6C380732-0684-46A3-BD6E-09A5E594F2B6}"/>
              </a:ext>
            </a:extLst>
          </p:cNvPr>
          <p:cNvSpPr>
            <a:spLocks noGrp="1"/>
          </p:cNvSpPr>
          <p:nvPr>
            <p:ph type="title"/>
          </p:nvPr>
        </p:nvSpPr>
        <p:spPr>
          <a:xfrm>
            <a:off x="311700" y="673625"/>
            <a:ext cx="3765000" cy="613200"/>
          </a:xfrm>
        </p:spPr>
        <p:txBody>
          <a:bodyPr/>
          <a:lstStyle/>
          <a:p>
            <a:r>
              <a:rPr lang="en-US" sz="2000" dirty="0"/>
              <a:t>The Sahara Desert</a:t>
            </a:r>
            <a:br>
              <a:rPr lang="en-US" sz="2000" dirty="0"/>
            </a:br>
            <a:br>
              <a:rPr lang="en-US" sz="2000" dirty="0"/>
            </a:br>
            <a:r>
              <a:rPr lang="en-US" sz="2000" dirty="0"/>
              <a:t>The theory was that the Sahara was a lake-bed formed some 250,000 years ago when the Nile River pushed through a low channel near Wadi </a:t>
            </a:r>
            <a:r>
              <a:rPr lang="en-US" sz="2000" dirty="0" err="1"/>
              <a:t>Tushka</a:t>
            </a:r>
            <a:r>
              <a:rPr lang="en-US" sz="2000" dirty="0"/>
              <a:t>. This flooded the eastern Sahara, creating a lake that at its highest level covered more than 42,000 square miles, and is where dead micro-organisms are thought to come from</a:t>
            </a:r>
          </a:p>
        </p:txBody>
      </p:sp>
      <p:pic>
        <p:nvPicPr>
          <p:cNvPr id="3" name="Online Media 2" title="NASA | Satellite Tracks Saharan Dust to Amazon in 3-D">
            <a:hlinkClick r:id="" action="ppaction://media"/>
            <a:extLst>
              <a:ext uri="{FF2B5EF4-FFF2-40B4-BE49-F238E27FC236}">
                <a16:creationId xmlns:a16="http://schemas.microsoft.com/office/drawing/2014/main" id="{1B7579C7-04D6-4360-9167-E1DF5D7413CD}"/>
              </a:ext>
            </a:extLst>
          </p:cNvPr>
          <p:cNvPicPr>
            <a:picLocks noRot="1" noChangeAspect="1"/>
          </p:cNvPicPr>
          <p:nvPr>
            <a:videoFile r:link="rId1"/>
          </p:nvPr>
        </p:nvPicPr>
        <p:blipFill>
          <a:blip r:embed="rId4"/>
          <a:stretch>
            <a:fillRect/>
          </a:stretch>
        </p:blipFill>
        <p:spPr>
          <a:xfrm>
            <a:off x="4076700" y="1184655"/>
            <a:ext cx="5067300" cy="2850357"/>
          </a:xfrm>
          <a:prstGeom prst="rect">
            <a:avLst/>
          </a:prstGeom>
        </p:spPr>
      </p:pic>
    </p:spTree>
    <p:extLst>
      <p:ext uri="{BB962C8B-B14F-4D97-AF65-F5344CB8AC3E}">
        <p14:creationId xmlns:p14="http://schemas.microsoft.com/office/powerpoint/2010/main" val="288153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prstGeom prst="rect">
            <a:avLst/>
          </a:prstGeom>
        </p:spPr>
        <p:txBody>
          <a:bodyPr spcFirstLastPara="1" wrap="square" lIns="91425" tIns="91425" rIns="91425" bIns="91425" anchor="t" anchorCtr="0">
            <a:noAutofit/>
          </a:bodyPr>
          <a:lstStyle/>
          <a:p>
            <a:pPr lvl="0">
              <a:lnSpc>
                <a:spcPct val="115000"/>
              </a:lnSpc>
            </a:pPr>
            <a:r>
              <a:rPr lang="en-US" sz="2200" dirty="0"/>
              <a:t>The name of this writing system references its 16th </a:t>
            </a:r>
            <a:br>
              <a:rPr lang="en-US" sz="2200" dirty="0"/>
            </a:br>
            <a:r>
              <a:rPr lang="en-US" sz="2200" dirty="0"/>
              <a:t>century use by a religious sect: it means either ‘utterance by the teacher’ or ‘of those who face the teacher’.</a:t>
            </a:r>
            <a:br>
              <a:rPr lang="en-US" sz="2200" dirty="0"/>
            </a:br>
            <a:br>
              <a:rPr lang="en-US" sz="2200" dirty="0"/>
            </a:br>
            <a:r>
              <a:rPr lang="en-US" sz="2200" dirty="0"/>
              <a:t>This contrasts with another script used to transcribe the same language in the opposite direction, whose name evokes royal instead of spiritual decree.</a:t>
            </a:r>
            <a:br>
              <a:rPr lang="en-US" sz="2200" dirty="0"/>
            </a:br>
            <a:br>
              <a:rPr lang="en-US" sz="2200" dirty="0"/>
            </a:br>
            <a:r>
              <a:rPr lang="en-US" sz="2200" u="sng" dirty="0"/>
              <a:t>What are the names of these two scripts</a:t>
            </a:r>
            <a:r>
              <a:rPr lang="en-US" sz="2200" dirty="0"/>
              <a:t>, whose prevalence is now largely determined by a border (10)?</a:t>
            </a:r>
            <a:br>
              <a:rPr lang="en-US" sz="2200" dirty="0"/>
            </a:br>
            <a:br>
              <a:rPr lang="en-US" sz="2200" dirty="0"/>
            </a:br>
            <a:endParaRPr lang="en-US" sz="2200" dirty="0"/>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23</a:t>
            </a:r>
            <a:endParaRPr sz="2500" b="1" dirty="0">
              <a:solidFill>
                <a:srgbClr val="FFFFFF"/>
              </a:solidFill>
              <a:latin typeface="Old Standard TT"/>
              <a:ea typeface="Old Standard TT"/>
              <a:cs typeface="Old Standard TT"/>
              <a:sym typeface="Old Standard TT"/>
            </a:endParaRPr>
          </a:p>
        </p:txBody>
      </p:sp>
      <p:pic>
        <p:nvPicPr>
          <p:cNvPr id="6" name="Countdown Timer">
            <a:hlinkClick r:id="" action="ppaction://media"/>
            <a:extLst>
              <a:ext uri="{FF2B5EF4-FFF2-40B4-BE49-F238E27FC236}">
                <a16:creationId xmlns:a16="http://schemas.microsoft.com/office/drawing/2014/main" id="{ED16D331-297E-4F7B-BBCE-393C9DCE37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366960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6829283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2" name="Title 1">
            <a:extLst>
              <a:ext uri="{FF2B5EF4-FFF2-40B4-BE49-F238E27FC236}">
                <a16:creationId xmlns:a16="http://schemas.microsoft.com/office/drawing/2014/main" id="{6C380732-0684-46A3-BD6E-09A5E594F2B6}"/>
              </a:ext>
            </a:extLst>
          </p:cNvPr>
          <p:cNvSpPr>
            <a:spLocks noGrp="1"/>
          </p:cNvSpPr>
          <p:nvPr>
            <p:ph type="title"/>
          </p:nvPr>
        </p:nvSpPr>
        <p:spPr>
          <a:xfrm>
            <a:off x="311700" y="673625"/>
            <a:ext cx="4388316" cy="613200"/>
          </a:xfrm>
        </p:spPr>
        <p:txBody>
          <a:bodyPr/>
          <a:lstStyle/>
          <a:p>
            <a:r>
              <a:rPr lang="en-US" dirty="0"/>
              <a:t>Gurmukhi and </a:t>
            </a:r>
            <a:r>
              <a:rPr lang="en-US" dirty="0" err="1"/>
              <a:t>Shahmukhi</a:t>
            </a:r>
            <a:r>
              <a:rPr lang="en-US" dirty="0"/>
              <a:t>, now used to write Punjabi in India and Pakistan respectively</a:t>
            </a:r>
            <a:br>
              <a:rPr lang="en-US" dirty="0"/>
            </a:br>
            <a:br>
              <a:rPr lang="en-US" dirty="0"/>
            </a:br>
            <a:endParaRPr lang="en-US" dirty="0"/>
          </a:p>
        </p:txBody>
      </p:sp>
      <p:pic>
        <p:nvPicPr>
          <p:cNvPr id="30722" name="Picture 2">
            <a:extLst>
              <a:ext uri="{FF2B5EF4-FFF2-40B4-BE49-F238E27FC236}">
                <a16:creationId xmlns:a16="http://schemas.microsoft.com/office/drawing/2014/main" id="{A01F95CC-16FF-4D54-8A8B-80B80E85F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4064" y="522898"/>
            <a:ext cx="3601932" cy="409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2258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prstGeom prst="rect">
            <a:avLst/>
          </a:prstGeom>
        </p:spPr>
        <p:txBody>
          <a:bodyPr spcFirstLastPara="1" wrap="square" lIns="91425" tIns="91425" rIns="91425" bIns="91425" anchor="t" anchorCtr="0">
            <a:noAutofit/>
          </a:bodyPr>
          <a:lstStyle/>
          <a:p>
            <a:pPr lvl="0">
              <a:lnSpc>
                <a:spcPct val="115000"/>
              </a:lnSpc>
            </a:pPr>
            <a:r>
              <a:rPr lang="en-US" sz="2200" dirty="0"/>
              <a:t>This is a prison facility on the erstwhile Isle of Pines.</a:t>
            </a:r>
            <a:br>
              <a:rPr lang="en-US" sz="2200" dirty="0"/>
            </a:br>
            <a:r>
              <a:rPr lang="en-US" sz="2200" dirty="0"/>
              <a:t>The design is intended to give inmates the feeling that they are under constant surveillance, or at least to never let them know when they are being watched. In this case, a central watchtower overlooks cells in a five </a:t>
            </a:r>
            <a:r>
              <a:rPr lang="en-US" sz="2200" dirty="0" err="1"/>
              <a:t>storey</a:t>
            </a:r>
            <a:r>
              <a:rPr lang="en-US" sz="2200" dirty="0"/>
              <a:t> ring around it.</a:t>
            </a:r>
            <a:br>
              <a:rPr lang="en-US" sz="2200" dirty="0"/>
            </a:br>
            <a:br>
              <a:rPr lang="en-US" sz="2200" dirty="0"/>
            </a:br>
            <a:r>
              <a:rPr lang="en-US" sz="2200" u="sng" dirty="0"/>
              <a:t>What idea </a:t>
            </a:r>
            <a:r>
              <a:rPr lang="en-US" sz="2200" dirty="0"/>
              <a:t>by 18th century philosopher Jeremy Bentham is this design based on (5)?</a:t>
            </a:r>
            <a:br>
              <a:rPr lang="en-US" sz="2200" dirty="0"/>
            </a:br>
            <a:br>
              <a:rPr lang="en-US" sz="2200" dirty="0"/>
            </a:br>
            <a:r>
              <a:rPr lang="en-US" sz="2200" u="sng" dirty="0"/>
              <a:t>Which pair of political prisoners </a:t>
            </a:r>
            <a:r>
              <a:rPr lang="en-US" sz="2200" dirty="0"/>
              <a:t>did the prison hold, both of whom went on to become heads of state in their nation (5)?</a:t>
            </a:r>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24</a:t>
            </a:r>
            <a:endParaRPr sz="2500" b="1" dirty="0">
              <a:solidFill>
                <a:srgbClr val="FFFFFF"/>
              </a:solidFill>
              <a:latin typeface="Old Standard TT"/>
              <a:ea typeface="Old Standard TT"/>
              <a:cs typeface="Old Standard TT"/>
              <a:sym typeface="Old Standard TT"/>
            </a:endParaRPr>
          </a:p>
        </p:txBody>
      </p:sp>
      <p:pic>
        <p:nvPicPr>
          <p:cNvPr id="7" name="Countdown Timer">
            <a:hlinkClick r:id="" action="ppaction://media"/>
            <a:extLst>
              <a:ext uri="{FF2B5EF4-FFF2-40B4-BE49-F238E27FC236}">
                <a16:creationId xmlns:a16="http://schemas.microsoft.com/office/drawing/2014/main" id="{02208831-1483-4D11-85FC-652FF7EFD7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38497350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BB28-5A06-403A-A5EE-9C695FF1BE0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1E3F45-0668-4E41-97EC-38BCA9288374}"/>
              </a:ext>
            </a:extLst>
          </p:cNvPr>
          <p:cNvSpPr>
            <a:spLocks noGrp="1"/>
          </p:cNvSpPr>
          <p:nvPr>
            <p:ph type="body" idx="1"/>
          </p:nvPr>
        </p:nvSpPr>
        <p:spPr/>
        <p:txBody>
          <a:bodyPr/>
          <a:lstStyle/>
          <a:p>
            <a:endParaRPr lang="en-US"/>
          </a:p>
        </p:txBody>
      </p:sp>
      <p:pic>
        <p:nvPicPr>
          <p:cNvPr id="31746" name="Picture 2">
            <a:extLst>
              <a:ext uri="{FF2B5EF4-FFF2-40B4-BE49-F238E27FC236}">
                <a16:creationId xmlns:a16="http://schemas.microsoft.com/office/drawing/2014/main" id="{D702FCA2-9541-4425-9791-C65F9C326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744" y="840306"/>
            <a:ext cx="6087174" cy="405978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87;p82">
            <a:extLst>
              <a:ext uri="{FF2B5EF4-FFF2-40B4-BE49-F238E27FC236}">
                <a16:creationId xmlns:a16="http://schemas.microsoft.com/office/drawing/2014/main" id="{AC0F40AF-E555-45CE-948A-9702C7ACEC93}"/>
              </a:ext>
            </a:extLst>
          </p:cNvPr>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24</a:t>
            </a:r>
            <a:endParaRPr sz="2500" b="1" dirty="0">
              <a:solidFill>
                <a:srgbClr val="FFFFFF"/>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888607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4121249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7"/>
          <p:cNvSpPr txBox="1">
            <a:spLocks noGrp="1"/>
          </p:cNvSpPr>
          <p:nvPr>
            <p:ph type="title"/>
          </p:nvPr>
        </p:nvSpPr>
        <p:spPr>
          <a:xfrm>
            <a:off x="311700" y="445025"/>
            <a:ext cx="442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 = Brazil</a:t>
            </a:r>
            <a:endParaRPr/>
          </a:p>
          <a:p>
            <a:pPr marL="0" lvl="0" indent="0" algn="l" rtl="0">
              <a:spcBef>
                <a:spcPts val="0"/>
              </a:spcBef>
              <a:spcAft>
                <a:spcPts val="0"/>
              </a:spcAft>
              <a:buNone/>
            </a:pPr>
            <a:endParaRPr/>
          </a:p>
          <a:p>
            <a:pPr marL="0" lvl="0" indent="0" algn="l" rtl="0">
              <a:spcBef>
                <a:spcPts val="0"/>
              </a:spcBef>
              <a:spcAft>
                <a:spcPts val="0"/>
              </a:spcAft>
              <a:buNone/>
            </a:pPr>
            <a:r>
              <a:rPr lang="en"/>
              <a:t>The people were former citizens of the Confederacy in the U.S. Dom Pedro II believed they would be interested since slavery had not been abolished in Brazil</a:t>
            </a:r>
            <a:endParaRPr/>
          </a:p>
        </p:txBody>
      </p:sp>
      <p:pic>
        <p:nvPicPr>
          <p:cNvPr id="187" name="Google Shape;187;p37"/>
          <p:cNvPicPr preferRelativeResize="0"/>
          <p:nvPr/>
        </p:nvPicPr>
        <p:blipFill>
          <a:blip r:embed="rId3">
            <a:alphaModFix/>
          </a:blip>
          <a:stretch>
            <a:fillRect/>
          </a:stretch>
        </p:blipFill>
        <p:spPr>
          <a:xfrm>
            <a:off x="5146375" y="554403"/>
            <a:ext cx="3668950" cy="3072747"/>
          </a:xfrm>
          <a:prstGeom prst="rect">
            <a:avLst/>
          </a:prstGeom>
          <a:noFill/>
          <a:ln>
            <a:noFill/>
          </a:ln>
        </p:spPr>
      </p:pic>
    </p:spTree>
    <p:extLst>
      <p:ext uri="{BB962C8B-B14F-4D97-AF65-F5344CB8AC3E}">
        <p14:creationId xmlns:p14="http://schemas.microsoft.com/office/powerpoint/2010/main" val="11043401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4260300" cy="613200"/>
          </a:xfrm>
          <a:prstGeom prst="rect">
            <a:avLst/>
          </a:prstGeom>
        </p:spPr>
        <p:txBody>
          <a:bodyPr spcFirstLastPara="1" wrap="square" lIns="91425" tIns="91425" rIns="91425" bIns="91425" anchor="t" anchorCtr="0">
            <a:noAutofit/>
          </a:bodyPr>
          <a:lstStyle/>
          <a:p>
            <a:r>
              <a:rPr lang="en-US" sz="2100" dirty="0"/>
              <a:t>Bentham’s Panopticon – it inspired the prison Presidio </a:t>
            </a:r>
            <a:r>
              <a:rPr lang="en-US" sz="2100" dirty="0" err="1"/>
              <a:t>Modelo</a:t>
            </a:r>
            <a:br>
              <a:rPr lang="en-US" sz="2100" dirty="0"/>
            </a:br>
            <a:br>
              <a:rPr lang="en-US" sz="2100" dirty="0"/>
            </a:br>
            <a:r>
              <a:rPr lang="en-US" sz="2100" dirty="0"/>
              <a:t>The Castro brothers, Fidel and Raul</a:t>
            </a:r>
          </a:p>
        </p:txBody>
      </p:sp>
      <p:pic>
        <p:nvPicPr>
          <p:cNvPr id="32770" name="Picture 2">
            <a:extLst>
              <a:ext uri="{FF2B5EF4-FFF2-40B4-BE49-F238E27FC236}">
                <a16:creationId xmlns:a16="http://schemas.microsoft.com/office/drawing/2014/main" id="{1C450DE1-56BD-41E8-8187-837B974E9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926" y="329184"/>
            <a:ext cx="3877374" cy="427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1018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prstGeom prst="rect">
            <a:avLst/>
          </a:prstGeom>
        </p:spPr>
        <p:txBody>
          <a:bodyPr spcFirstLastPara="1" wrap="square" lIns="91425" tIns="91425" rIns="91425" bIns="91425" anchor="t" anchorCtr="0">
            <a:noAutofit/>
          </a:bodyPr>
          <a:lstStyle/>
          <a:p>
            <a:pPr lvl="0">
              <a:lnSpc>
                <a:spcPct val="115000"/>
              </a:lnSpc>
            </a:pPr>
            <a:r>
              <a:rPr lang="en-US" sz="2200" dirty="0"/>
              <a:t>In 1937, Gunnar Myrdal was hired by the Carnegie </a:t>
            </a:r>
            <a:br>
              <a:rPr lang="en-US" sz="2200" dirty="0"/>
            </a:br>
            <a:r>
              <a:rPr lang="en-US" sz="2200" dirty="0"/>
              <a:t>Corporation to lead an inquiry into race relations in the US, which yielded a report titled An American Dilemma. </a:t>
            </a:r>
            <a:r>
              <a:rPr lang="en-US" sz="2200" u="sng" dirty="0"/>
              <a:t>What watershed moment in US history did this report lend support to (5)</a:t>
            </a:r>
            <a:r>
              <a:rPr lang="en-US" sz="2200" dirty="0"/>
              <a:t>? </a:t>
            </a:r>
            <a:br>
              <a:rPr lang="en-US" sz="2200" dirty="0"/>
            </a:br>
            <a:br>
              <a:rPr lang="en-US" sz="2200" dirty="0"/>
            </a:br>
            <a:r>
              <a:rPr lang="en-US" sz="2200" dirty="0"/>
              <a:t>Myrdal was a co-recipient of the 1974 Nobel Prize in economics. Both awardees were recognized for studying “the theory of money and economic fluctuations” and “interdependence of economic, social, and institutional phenomena.” But neither recipient was pleased with the arrangement. </a:t>
            </a:r>
            <a:r>
              <a:rPr lang="en-US" sz="2200" u="sng" dirty="0"/>
              <a:t>Who was the other awardee (5)</a:t>
            </a:r>
            <a:r>
              <a:rPr lang="en-US" sz="2200" dirty="0"/>
              <a:t>? </a:t>
            </a:r>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25</a:t>
            </a:r>
            <a:endParaRPr sz="2500" b="1" dirty="0">
              <a:solidFill>
                <a:srgbClr val="FFFFFF"/>
              </a:solidFill>
              <a:latin typeface="Old Standard TT"/>
              <a:ea typeface="Old Standard TT"/>
              <a:cs typeface="Old Standard TT"/>
              <a:sym typeface="Old Standard TT"/>
            </a:endParaRPr>
          </a:p>
        </p:txBody>
      </p:sp>
      <p:pic>
        <p:nvPicPr>
          <p:cNvPr id="6" name="Countdown Timer">
            <a:hlinkClick r:id="" action="ppaction://media"/>
            <a:extLst>
              <a:ext uri="{FF2B5EF4-FFF2-40B4-BE49-F238E27FC236}">
                <a16:creationId xmlns:a16="http://schemas.microsoft.com/office/drawing/2014/main" id="{78DBE601-CFE8-427F-974F-3FF8D468AF6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58323" y="-7835"/>
            <a:ext cx="1685677" cy="948194"/>
          </a:xfrm>
          <a:prstGeom prst="rect">
            <a:avLst/>
          </a:prstGeom>
        </p:spPr>
      </p:pic>
    </p:spTree>
    <p:extLst>
      <p:ext uri="{BB962C8B-B14F-4D97-AF65-F5344CB8AC3E}">
        <p14:creationId xmlns:p14="http://schemas.microsoft.com/office/powerpoint/2010/main" val="41131369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3809365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384244" cy="613200"/>
          </a:xfrm>
          <a:prstGeom prst="rect">
            <a:avLst/>
          </a:prstGeom>
        </p:spPr>
        <p:txBody>
          <a:bodyPr spcFirstLastPara="1" wrap="square" lIns="91425" tIns="91425" rIns="91425" bIns="91425" anchor="t" anchorCtr="0">
            <a:noAutofit/>
          </a:bodyPr>
          <a:lstStyle/>
          <a:p>
            <a:r>
              <a:rPr lang="en-US" sz="2100" dirty="0"/>
              <a:t>The 1954 SCOTUS ruling on Brown v Board of Education, which held that “separate but equal” racial school segregation was unconstitutional. The report was cited “in general” in support of the majority view.</a:t>
            </a:r>
            <a:br>
              <a:rPr lang="en-US" sz="2100" dirty="0"/>
            </a:br>
            <a:br>
              <a:rPr lang="en-US" sz="2100" dirty="0"/>
            </a:br>
            <a:r>
              <a:rPr lang="en-US" sz="2100" dirty="0"/>
              <a:t>Friedrich Hayek. The two held opposing views on most matters, which is why neither was pleased by the arrangement.</a:t>
            </a:r>
          </a:p>
        </p:txBody>
      </p:sp>
    </p:spTree>
    <p:extLst>
      <p:ext uri="{BB962C8B-B14F-4D97-AF65-F5344CB8AC3E}">
        <p14:creationId xmlns:p14="http://schemas.microsoft.com/office/powerpoint/2010/main" val="21903880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prstGeom prst="rect">
            <a:avLst/>
          </a:prstGeom>
        </p:spPr>
        <p:txBody>
          <a:bodyPr spcFirstLastPara="1" wrap="square" lIns="91425" tIns="91425" rIns="91425" bIns="91425" anchor="t" anchorCtr="0">
            <a:noAutofit/>
          </a:bodyPr>
          <a:lstStyle/>
          <a:p>
            <a:pPr lvl="0">
              <a:lnSpc>
                <a:spcPct val="115000"/>
              </a:lnSpc>
            </a:pPr>
            <a:r>
              <a:rPr lang="en-US" sz="2200" dirty="0"/>
              <a:t>These are pictures of the European Space Agency’s </a:t>
            </a:r>
            <a:br>
              <a:rPr lang="en-US" sz="2200" dirty="0"/>
            </a:br>
            <a:r>
              <a:rPr lang="en-US" sz="2200" dirty="0"/>
              <a:t>‘Mars Yard’, a testing environment for their planned 2022 unmanned mission to Mars. The Martian surface is fine grained, powdery and contains high amounts of iron and sodium, while the crust is largely basalt.</a:t>
            </a:r>
            <a:br>
              <a:rPr lang="en-US" sz="2200" dirty="0"/>
            </a:br>
            <a:r>
              <a:rPr lang="en-US" sz="2200" dirty="0"/>
              <a:t> </a:t>
            </a:r>
            <a:br>
              <a:rPr lang="en-US" sz="2200" dirty="0"/>
            </a:br>
            <a:r>
              <a:rPr lang="en-US" sz="2200" u="sng" dirty="0"/>
              <a:t>Where did the ESA procure 150 tons of similar soil from (5)</a:t>
            </a:r>
            <a:r>
              <a:rPr lang="en-US" sz="2200" dirty="0"/>
              <a:t>, which influenced the ultimate location for the project?</a:t>
            </a:r>
            <a:br>
              <a:rPr lang="en-US" sz="2200" u="sng" dirty="0"/>
            </a:br>
            <a:br>
              <a:rPr lang="en-US" sz="2200" u="sng" dirty="0"/>
            </a:br>
            <a:r>
              <a:rPr lang="en-US" sz="2200" u="sng" dirty="0"/>
              <a:t>What is the purpose of the specialized crane in the background (5)? </a:t>
            </a:r>
            <a:br>
              <a:rPr lang="en-US" sz="2200" dirty="0"/>
            </a:br>
            <a:endParaRPr lang="en-US" sz="2200" dirty="0"/>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26</a:t>
            </a:r>
            <a:endParaRPr sz="2500" b="1" dirty="0">
              <a:solidFill>
                <a:srgbClr val="FFFFFF"/>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1327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D463E-E620-4024-850E-131229D6213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AD2711E-2773-4883-BE52-152C0077C9D2}"/>
              </a:ext>
            </a:extLst>
          </p:cNvPr>
          <p:cNvSpPr>
            <a:spLocks noGrp="1"/>
          </p:cNvSpPr>
          <p:nvPr>
            <p:ph type="body" idx="1"/>
          </p:nvPr>
        </p:nvSpPr>
        <p:spPr/>
        <p:txBody>
          <a:bodyPr/>
          <a:lstStyle/>
          <a:p>
            <a:endParaRPr lang="en-US"/>
          </a:p>
        </p:txBody>
      </p:sp>
      <p:pic>
        <p:nvPicPr>
          <p:cNvPr id="35842" name="Picture 2">
            <a:extLst>
              <a:ext uri="{FF2B5EF4-FFF2-40B4-BE49-F238E27FC236}">
                <a16:creationId xmlns:a16="http://schemas.microsoft.com/office/drawing/2014/main" id="{81773AE1-A5AA-4987-A96C-9C4C761C4B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802" t="24300" b="9814"/>
          <a:stretch/>
        </p:blipFill>
        <p:spPr bwMode="auto">
          <a:xfrm>
            <a:off x="145996" y="138313"/>
            <a:ext cx="5466643" cy="3519377"/>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613FFB89-825E-48AF-B17F-BD498C7486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7176" y="1125496"/>
            <a:ext cx="4306824" cy="2870035"/>
          </a:xfrm>
          <a:prstGeom prst="rect">
            <a:avLst/>
          </a:prstGeom>
          <a:noFill/>
          <a:extLst>
            <a:ext uri="{909E8E84-426E-40DD-AFC4-6F175D3DCCD1}">
              <a14:hiddenFill xmlns:a14="http://schemas.microsoft.com/office/drawing/2010/main">
                <a:solidFill>
                  <a:srgbClr val="FFFFFF"/>
                </a:solidFill>
              </a14:hiddenFill>
            </a:ext>
          </a:extLst>
        </p:spPr>
      </p:pic>
      <p:pic>
        <p:nvPicPr>
          <p:cNvPr id="6" name="Countdown Timer">
            <a:hlinkClick r:id="" action="ppaction://media"/>
            <a:extLst>
              <a:ext uri="{FF2B5EF4-FFF2-40B4-BE49-F238E27FC236}">
                <a16:creationId xmlns:a16="http://schemas.microsoft.com/office/drawing/2014/main" id="{5937EBDE-56C4-41FD-A0A4-63344AE9075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58323" y="-7835"/>
            <a:ext cx="1685677" cy="948194"/>
          </a:xfrm>
          <a:prstGeom prst="rect">
            <a:avLst/>
          </a:prstGeom>
        </p:spPr>
      </p:pic>
      <p:sp>
        <p:nvSpPr>
          <p:cNvPr id="5" name="Rectangle 4">
            <a:extLst>
              <a:ext uri="{FF2B5EF4-FFF2-40B4-BE49-F238E27FC236}">
                <a16:creationId xmlns:a16="http://schemas.microsoft.com/office/drawing/2014/main" id="{3B26A005-B5DB-4A9C-AC46-2825C8803071}"/>
              </a:ext>
            </a:extLst>
          </p:cNvPr>
          <p:cNvSpPr/>
          <p:nvPr/>
        </p:nvSpPr>
        <p:spPr>
          <a:xfrm>
            <a:off x="311700" y="3939445"/>
            <a:ext cx="9298100" cy="1200329"/>
          </a:xfrm>
          <a:prstGeom prst="rect">
            <a:avLst/>
          </a:prstGeom>
        </p:spPr>
        <p:txBody>
          <a:bodyPr wrap="square">
            <a:spAutoFit/>
          </a:bodyPr>
          <a:lstStyle/>
          <a:p>
            <a:r>
              <a:rPr lang="en-US" sz="2000" u="sng" dirty="0">
                <a:solidFill>
                  <a:srgbClr val="FFFFFF"/>
                </a:solidFill>
                <a:latin typeface="Old Standard TT"/>
                <a:sym typeface="Old Standard TT"/>
              </a:rPr>
              <a:t>Where did the ESA procure 150 tons of similar soil from (5)?</a:t>
            </a:r>
          </a:p>
          <a:p>
            <a:br>
              <a:rPr lang="en-US" sz="2000" u="sng" dirty="0">
                <a:solidFill>
                  <a:srgbClr val="FFFFFF"/>
                </a:solidFill>
                <a:latin typeface="Old Standard TT"/>
                <a:sym typeface="Old Standard TT"/>
              </a:rPr>
            </a:br>
            <a:r>
              <a:rPr lang="en-US" sz="2000" u="sng" dirty="0">
                <a:solidFill>
                  <a:srgbClr val="FFFFFF"/>
                </a:solidFill>
                <a:latin typeface="Old Standard TT"/>
                <a:sym typeface="Old Standard TT"/>
              </a:rPr>
              <a:t>What is the purpose of the specialized crane in the background (5)? </a:t>
            </a:r>
            <a:br>
              <a:rPr lang="en-US" sz="2000" dirty="0">
                <a:solidFill>
                  <a:srgbClr val="FFFFFF"/>
                </a:solidFill>
                <a:latin typeface="Old Standard TT"/>
                <a:sym typeface="Old Standard TT"/>
              </a:rPr>
            </a:br>
            <a:endParaRPr lang="en-US" sz="1200" dirty="0"/>
          </a:p>
        </p:txBody>
      </p:sp>
    </p:spTree>
    <p:extLst>
      <p:ext uri="{BB962C8B-B14F-4D97-AF65-F5344CB8AC3E}">
        <p14:creationId xmlns:p14="http://schemas.microsoft.com/office/powerpoint/2010/main" val="24636822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0974258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8"/>
          <p:cNvSpPr txBox="1">
            <a:spLocks noGrp="1"/>
          </p:cNvSpPr>
          <p:nvPr>
            <p:ph type="title"/>
          </p:nvPr>
        </p:nvSpPr>
        <p:spPr>
          <a:xfrm>
            <a:off x="311700" y="445025"/>
            <a:ext cx="8384244" cy="613200"/>
          </a:xfrm>
          <a:prstGeom prst="rect">
            <a:avLst/>
          </a:prstGeom>
        </p:spPr>
        <p:txBody>
          <a:bodyPr spcFirstLastPara="1" wrap="square" lIns="91425" tIns="91425" rIns="91425" bIns="91425" anchor="t" anchorCtr="0">
            <a:noAutofit/>
          </a:bodyPr>
          <a:lstStyle/>
          <a:p>
            <a:r>
              <a:rPr lang="en-US" sz="2100" dirty="0"/>
              <a:t>The soils around Mount Vesuvius: basalt is a volcanic rock and the eruption over 2000 years ago threw out soil very similar to Martian soil. This is also why the environment was built in Italy.</a:t>
            </a:r>
            <a:br>
              <a:rPr lang="en-US" sz="2100" dirty="0"/>
            </a:br>
            <a:br>
              <a:rPr lang="en-US" sz="2100" dirty="0"/>
            </a:br>
            <a:r>
              <a:rPr lang="en-US" sz="2100" dirty="0"/>
              <a:t>The crane mechanism is connected to the test rovers and reduces their weight to simulate their motion under Martian gravity.</a:t>
            </a:r>
          </a:p>
        </p:txBody>
      </p:sp>
    </p:spTree>
    <p:extLst>
      <p:ext uri="{BB962C8B-B14F-4D97-AF65-F5344CB8AC3E}">
        <p14:creationId xmlns:p14="http://schemas.microsoft.com/office/powerpoint/2010/main" val="42585710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82"/>
          <p:cNvSpPr txBox="1">
            <a:spLocks noGrp="1"/>
          </p:cNvSpPr>
          <p:nvPr>
            <p:ph type="title"/>
          </p:nvPr>
        </p:nvSpPr>
        <p:spPr>
          <a:xfrm>
            <a:off x="5773479" y="1079475"/>
            <a:ext cx="3083443" cy="613200"/>
          </a:xfrm>
          <a:prstGeom prst="rect">
            <a:avLst/>
          </a:prstGeom>
        </p:spPr>
        <p:txBody>
          <a:bodyPr spcFirstLastPara="1" wrap="square" lIns="91425" tIns="91425" rIns="91425" bIns="91425" anchor="t" anchorCtr="0">
            <a:noAutofit/>
          </a:bodyPr>
          <a:lstStyle/>
          <a:p>
            <a:pPr lvl="0">
              <a:lnSpc>
                <a:spcPct val="115000"/>
              </a:lnSpc>
            </a:pPr>
            <a:r>
              <a:rPr lang="en-US" sz="2300" u="sng" dirty="0"/>
              <a:t>What is the story </a:t>
            </a:r>
            <a:r>
              <a:rPr lang="en-US" sz="2300" dirty="0"/>
              <a:t>behind these paintings by artist William </a:t>
            </a:r>
            <a:r>
              <a:rPr lang="en-US" sz="2300" dirty="0" err="1"/>
              <a:t>Utermohlen</a:t>
            </a:r>
            <a:r>
              <a:rPr lang="en-US" sz="2300" dirty="0"/>
              <a:t> (10)?</a:t>
            </a:r>
          </a:p>
        </p:txBody>
      </p:sp>
      <p:sp>
        <p:nvSpPr>
          <p:cNvPr id="487" name="Google Shape;487;p82"/>
          <p:cNvSpPr txBox="1"/>
          <p:nvPr/>
        </p:nvSpPr>
        <p:spPr>
          <a:xfrm>
            <a:off x="0" y="0"/>
            <a:ext cx="698700" cy="4893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rgbClr val="FFFFFF"/>
                </a:solidFill>
                <a:latin typeface="Old Standard TT"/>
                <a:ea typeface="Old Standard TT"/>
                <a:cs typeface="Old Standard TT"/>
                <a:sym typeface="Old Standard TT"/>
              </a:rPr>
              <a:t>27</a:t>
            </a:r>
            <a:endParaRPr sz="2500" b="1" dirty="0">
              <a:solidFill>
                <a:srgbClr val="FFFFFF"/>
              </a:solidFill>
              <a:latin typeface="Old Standard TT"/>
              <a:ea typeface="Old Standard TT"/>
              <a:cs typeface="Old Standard TT"/>
              <a:sym typeface="Old Standard TT"/>
            </a:endParaRPr>
          </a:p>
        </p:txBody>
      </p:sp>
      <p:pic>
        <p:nvPicPr>
          <p:cNvPr id="4" name="Picture 3">
            <a:extLst>
              <a:ext uri="{FF2B5EF4-FFF2-40B4-BE49-F238E27FC236}">
                <a16:creationId xmlns:a16="http://schemas.microsoft.com/office/drawing/2014/main" id="{5D80B421-80F0-4DCC-B1C0-0815F098A423}"/>
              </a:ext>
            </a:extLst>
          </p:cNvPr>
          <p:cNvPicPr>
            <a:picLocks noChangeAspect="1"/>
          </p:cNvPicPr>
          <p:nvPr/>
        </p:nvPicPr>
        <p:blipFill>
          <a:blip r:embed="rId5"/>
          <a:stretch>
            <a:fillRect/>
          </a:stretch>
        </p:blipFill>
        <p:spPr>
          <a:xfrm>
            <a:off x="191386" y="559867"/>
            <a:ext cx="5281521" cy="4381614"/>
          </a:xfrm>
          <a:prstGeom prst="rect">
            <a:avLst/>
          </a:prstGeom>
        </p:spPr>
      </p:pic>
      <p:pic>
        <p:nvPicPr>
          <p:cNvPr id="6" name="Countdown Timer">
            <a:hlinkClick r:id="" action="ppaction://media"/>
            <a:extLst>
              <a:ext uri="{FF2B5EF4-FFF2-40B4-BE49-F238E27FC236}">
                <a16:creationId xmlns:a16="http://schemas.microsoft.com/office/drawing/2014/main" id="{682652F6-E25F-4D96-8F52-E177AA6B07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58323" y="-7835"/>
            <a:ext cx="1685677" cy="948194"/>
          </a:xfrm>
          <a:prstGeom prst="rect">
            <a:avLst/>
          </a:prstGeom>
        </p:spPr>
      </p:pic>
    </p:spTree>
    <p:extLst>
      <p:ext uri="{BB962C8B-B14F-4D97-AF65-F5344CB8AC3E}">
        <p14:creationId xmlns:p14="http://schemas.microsoft.com/office/powerpoint/2010/main" val="604232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 is. . .</a:t>
            </a:r>
            <a:endParaRPr/>
          </a:p>
        </p:txBody>
      </p:sp>
      <p:sp>
        <p:nvSpPr>
          <p:cNvPr id="453" name="Google Shape;453;p7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606600727"/>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15813</TotalTime>
  <Words>5451</Words>
  <Application>Microsoft Office PowerPoint</Application>
  <PresentationFormat>On-screen Show (16:9)</PresentationFormat>
  <Paragraphs>190</Paragraphs>
  <Slides>114</Slides>
  <Notes>99</Notes>
  <HiddenSlides>0</HiddenSlides>
  <MMClips>36</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114</vt:i4>
      </vt:variant>
    </vt:vector>
  </HeadingPairs>
  <TitlesOfParts>
    <vt:vector size="118" baseType="lpstr">
      <vt:lpstr>Arial</vt:lpstr>
      <vt:lpstr>Old Standard TT</vt:lpstr>
      <vt:lpstr>Paperback</vt:lpstr>
      <vt:lpstr>Paperback</vt:lpstr>
      <vt:lpstr>QFI Quiz</vt:lpstr>
      <vt:lpstr>General Rules</vt:lpstr>
      <vt:lpstr>TRIAL QUESTION  In the early 1900s, Canada used two letter call signs  to identify airports.  Increased travel in the 1930s posed a problem: pilots needed to tell from a call sign whether or not the corresponding airport had on premises radio facilities.  What was Canada’s solution to this problem, which spawned a convention that is uniquely Canadian even today (10)?   </vt:lpstr>
      <vt:lpstr>Answer is. . .</vt:lpstr>
      <vt:lpstr>Canada added a Y before the two letter call sign to indicate ‘yes’ (or W for without): UL -&gt; YUL  This explains why all Canadian IATA airport codes start with Y.</vt:lpstr>
      <vt:lpstr>Clockwise (15 Qs)</vt:lpstr>
      <vt:lpstr>Emperor Dom Pedro II of X wanted to improve the  agricultural productivity of his country in the mid-late 19th Century, feeling that it was a long way behind Western nations. To do so, he came up with a policy where he encouraged immigration of particular people from a country, believing they would find conditions in X favorable and more in tune with their lifestyle and desires. 10 - 20k people took up his invitation and settled down in X. Every year to date they celebrate a festival Festa _________  with traditional symbols that attract little attention in X, but would be controversial in their country of origin. Who did  Dom Pedro II encourage to immigrate (5), and why did he think they would take him up (5)? </vt:lpstr>
      <vt:lpstr>Answer is. . .</vt:lpstr>
      <vt:lpstr>X = Brazil  The people were former citizens of the Confederacy in the U.S. Dom Pedro II believed they would be interested since slavery had not been abolished in Brazil</vt:lpstr>
      <vt:lpstr>Billed as the answer to the Nazi-driven Berlin Olympics,  there was a left wing Olympics called the People’s Olympiad in the same year, with athletes from liberal and left-leaning nations scheduled to take part. The event was supposed to take place in July 1936, ending days before the start of the Olympics in Berlin. However, a few days before it was supposed to kick off, the event had to be hastily cancelled. Many of the athletes never made it to the venue, and those that did left quickly. However, some 200 athletes decided to stay back, and do something else given the moment. What was the host city (5), and what did these 200 athletes do (5)?  </vt:lpstr>
      <vt:lpstr>Answer is. . .</vt:lpstr>
      <vt:lpstr>Barcelona  Joined the resistance against Franco in the Spanish Civil War</vt:lpstr>
      <vt:lpstr>Baron Pierre de Coubertin has generally claimed authorship  for the modern pentathlon, which combines fencing, swimming, horse riding, shooting and running. He created the contest to simulate the experience of a 19th-century cavalry soldier behind enemy lines, believing that it would mould an ideal athlete, or a functional soldier.  To make the competition as close to real-life battle as possible, the rules of one of the disciplines specifies something unusual. It is believed that this is a nod to the pentathlon’s military inspiration, and would prepare the athlete for the unexpected - much like a soldier in war. Which discipline, and what is the unusual specification in the rules? (10) </vt:lpstr>
      <vt:lpstr>Answer is. . .</vt:lpstr>
      <vt:lpstr>For the horse riding competition - the athletes are not allowed to use their own horse  They are paired with a random horse 20 minutes before the event starts </vt:lpstr>
      <vt:lpstr>This is a photograph of young children in Siberia.  What is going on in the photo (5), and why are the children made to participate in it (5)?</vt:lpstr>
      <vt:lpstr>Answer is. . .</vt:lpstr>
      <vt:lpstr>They are standing in front of UV lamp to get UV light exposure  This is done during the long, dark winter months to give them exposure to Vitamin D to help them strengthen their bones</vt:lpstr>
      <vt:lpstr>This musical (video) is based on a U.S. youth-led strike  campaign to change practices for workers in a certain profession. The main adversaries of the strike campaign were X and Y, often rivals, but who this time worked together to the detriment of the workers. ID X &amp; Y (5).  X &amp; Y were also responsible for a corrosive strategy which worried civil liberties advocates. In response, Samuel Warren &amp; Louis Brandeis wrote an article advocating the recognition of a new constitutional right. The article has been prescient for current political debates. In 2017, the Indian Supreme Court issued a landmark judgment effectuating their advocacy.   What did Brandeis &amp; Warren advocate for (5)?</vt:lpstr>
      <vt:lpstr>PowerPoint Presentation</vt:lpstr>
      <vt:lpstr>Answer is. . .</vt:lpstr>
      <vt:lpstr>X &amp; Y = Joseph Pulitzer &amp; William Randolph Hearst  Warren &amp; Brandeis advocated for recognizing a constitutional right to privacy (which they phrased as the right to be left alone)</vt:lpstr>
      <vt:lpstr>The next slide, from 1954, shows a process that  workers in a certain profession/industry had to undergo on an almost daily basis. Since then, it has been regarded as one of the worst occupational hazards in history.  It was instituted by their employer not for health and safety reasons, but rather for the economic benefit of the employer, to crack down on employee deception leading to lost profits.  What was the profession of these workers (5), and what was the deception employers wanted to crack down on (5)?</vt:lpstr>
      <vt:lpstr>PowerPoint Presentation</vt:lpstr>
      <vt:lpstr>Answer is. . .</vt:lpstr>
      <vt:lpstr>Diamond mine workers in South Africa  At the end of each shift,  the miners would have to go through the x-ray machine for inspection, since some miners would try to smuggle diamonds out with them. Some, for example, would swallow diamonds, even hide them in self-inflicted incisions in their legs.    They were scanned using a fluoroscope.  Fluoroscopic procedures pose a potential for increasing the patient’s risk of radiation-induced cancer (the radiologist gets a dose of radiation as well). </vt:lpstr>
      <vt:lpstr>In the 1990s, Sunil Gavaskar and Alvin Kallicharan  expressed a desire to serve X, but didn’t know how to do so. X told them to arrange an cricket match.   One challenge was finding an appropriate venue. X insisted the match occur at Y, to enable rural cricket enthusiasts to watch a match. However, Y did not have the requisite infrastructure - including a cricket pitch - to host the game. But these challenges were overcome, especially with the support of sponsors who had built a lot of existing infrastructure at Y.   Befitting the occasion, the stadium at Y was informally nicknamed by some as ______, after a famous cricket venue. ID Y (5) and nickname (5).  </vt:lpstr>
      <vt:lpstr>Answer is. . .</vt:lpstr>
      <vt:lpstr>Y = Puttaparthi (where Sathya Sai Baba’s ashram is located)  Nickname was Lords</vt:lpstr>
      <vt:lpstr>The painting Shadows of Liberty by Titus Kaphar depicts a  proud George Washington on horseback, wielding a sword and demonstrating his authority.  In research for the painting, Kaphar was struck by a certain document he found. He decided to paint the document, and then cut it up into little strips. These strips were then nailed to Washington’s body in the painting. Kaphar wanted to unite two narratives of George Washington, and give prominence to the document, which is often forgotten.   What is this document that Kaphar festooned to the painting? (10)</vt:lpstr>
      <vt:lpstr>PowerPoint Presentation</vt:lpstr>
      <vt:lpstr>Answer is. . .</vt:lpstr>
      <vt:lpstr>George Washington’s slave ledgers</vt:lpstr>
      <vt:lpstr>This company began in the 1920s as a collaboration to  improve U.S. agricultural output. At the time, boll weevil insects were devastating cotton crops, and posed a threat to the Southern economy.   In 1925, they began to expand and needed new employees. They famously made an offer to X for $2400/year, but X turned them down in favor of a gig in a circus (of sorts). When the company expanded to Peru, they realized that the market for their service was larger than agriculture. They changed their name to reflect a geopraphical feature, and have remained a leading player in an adjacent business line since.  What is the company (5), and ID X (5).    </vt:lpstr>
      <vt:lpstr>Answer is. . .</vt:lpstr>
      <vt:lpstr>Delta Airlines, which began as Huff-Daland dusters  X = Charles Lindbergh</vt:lpstr>
      <vt:lpstr>PowerPoint Presentation</vt:lpstr>
      <vt:lpstr>In the past decade, in order to protect cheetahs in the wild, the Cheetah Conservation Fund began breeding Kangal dogs in Namibia. Once fully grown, the dog is known for its large size &amp; aggressive bark. When the dogs are pups, they are given to members of a certain profession, who integrate them into their daily routines. This program has helped alter behaviors in the profession. In the process, it eliminated a threat to the cheetah population that was responsible for ~1000 cheetah deaths annually, all while promoting economic development of the area: a rare win-win.  Members of which profession received these dogs (5), and why was the program successful in eliminating the threat to cheetahs? (5)</vt:lpstr>
      <vt:lpstr>Answer is. . .</vt:lpstr>
      <vt:lpstr>The dogs were given to livestock farmers. In the past, cheetahs would come onto farms to try and hunt sheep and goats. Farmers would then end up having to kill cheetahs to save their livestock.  The cheetah, however, is afraid of the dog’s bark, and stays away from farms patrolled by Kangals - giving non-lethal predator control.</vt:lpstr>
      <vt:lpstr>This flag, adopted in 1966, is one of the few flags to not use Pan-African colors. The blue represents a particular resource. However, unlike most flags, which reflect resources abundant in the country, the blue signifies a resource that is sparse in this country, on account of its topography. The country’s motto also alludes to this resource. What resource (5)?  The flag also pays tribute to its national animal, which was chosen to advance a particular message. This message was in deliberate contrast to another African country. What was the message (5)?</vt:lpstr>
      <vt:lpstr>Answer is. . .</vt:lpstr>
      <vt:lpstr>The resource is rainwater. It alludes to the motto featured on the coat of arms of Botswana—Pula, which means "Let there be rain" in Setswana. Botswana suffers from dry and arid climate due to the Kalahari desert  The black band represents the represent the stripes of the zebra, the national animal of Botswana. The zebra was chosen since its black and white stripes were thought to symbolize harmony and cooperation between people of different races – a contrast to South Africa, which still maintained the Apartheid regime</vt:lpstr>
      <vt:lpstr>In May 1946, Oxford University’s Majlis society organized  a special dinner, the last time someone would host a dinner for X.  Organizing this dinner was rather challenging, with the biggest challenge being the menu that most restaurants would have refused to do. Eventually they managed to get the Angel Restaurant to agree, although quite how they did so is not known – and likely involved extensive persuasion.    Why was this the last time a dinner for X would happen (5), and why would most restaurants have refused to host (5)?</vt:lpstr>
      <vt:lpstr>PowerPoint Presentation</vt:lpstr>
      <vt:lpstr>Answer is. . .</vt:lpstr>
      <vt:lpstr>X was the All India Cricket Team (included players from both India  &amp; Pakistan). This was the last series they took part in pre-partition.  The dinner was a challenge because of the rationing during and after World War II – in order to ensure that even restaurants complied, the price that restaurants could charge was set, and they were usually not allowed to serve more than 3 course meals</vt:lpstr>
      <vt:lpstr>PowerPoint Presentation</vt:lpstr>
      <vt:lpstr>The painting on the previous slide by Jacques-Louis David memorializes an important real-life historical moment from 399 BCE. David, however, breaks with certain facts in his painting, most notably as relates to the protagonist (in the centre).  Another change is the addition of X, who was not present at the event, and is made to look much older than he was at the time. Perhaps David did this because X went on to provide the most definitive account of this event. Art historians also say that David likely made one addition to the work to pay tribute to X. This was a citation of sorts, as X provided the source material.   ID X (5) and what did David do to pay tribute to X (5)?</vt:lpstr>
      <vt:lpstr>Answer is. . .</vt:lpstr>
      <vt:lpstr>The event is Death of Socrates  X = Plato, whose work Phaedo provides the most detailed account of the last hours of Socrates’ life  David usually includes his signature with last name on his paintings proximate to the character he most identified with (if one) (in this painting – Crito). But in this case, he added a second signature of just his initials (L.D) near Plato’s character   </vt:lpstr>
      <vt:lpstr>PowerPoint Presentation</vt:lpstr>
      <vt:lpstr>Guinot is a French cosmetics company known for its pioneering  approach to tennis sponsorship. Their sponsorship efforts are aimed at Grand Slams, where they tend to sponsor 8-10 players per Slam.   However, unlike most companies, they do not traditionally have a fixed roster of players they sponsor. Rather, they are known for spur-of-the-moment endorsement deals. Many of those that they approach are very keen, and it offers a path to cheap publicity for Guinot. Guinot is usually less busy in Week 2 of the Slams, although they occasionally continue their sponsorships(as they did with the Men’s Singles at French Open 2018).  What is Guinot’s rather unique marketing strategy (10)?</vt:lpstr>
      <vt:lpstr>PowerPoint Presentation</vt:lpstr>
      <vt:lpstr>Guinot tends to sponsor low seed/unseeded players who are drawn to play top seeds on the show courts at Grand Slams. The sponsorships usually are on a match-by-match basis, and can be renewed if players progress deep (such as Marco Cecchinato did in French Open 2018)  They have also occasionally sponsored lower seeded players who surprised the field to win the Slam (such as Marion Bartoli, Sam Stosur and Svetlana Kuznetsova)</vt:lpstr>
      <vt:lpstr>In the 1950s, eleven people from Gallaudet College – a university  for the deaf and hard of hearing –volunteered for a decade-long study conducted by the U.S. Naval School of Medicine &amp; X. Most had suffered from spinal meningitis, which left them deaf from a young age.  The study tested their balance and physiological adaptations in a range of environments. The Gallaudet Eleven reported no adverse effects and some even enjoyed the experience. As one volunteer said, “We were different in a way they needed.” Because of the Gallaudet Eleven, researchers gained a deeper insight of the human body – they were thus invaluable to the course of history.  Why were the Gallaudet Eleven specifically chosen for this study (10)?</vt:lpstr>
      <vt:lpstr>Answer is. . .</vt:lpstr>
      <vt:lpstr>The research study was to help to improve understanding of how the body’s sensory systems work when the usual gravitational cues from the inner ear aren't available – which would be the case during spaceflight, but was also the case for the Gallaudet Eleven  </vt:lpstr>
      <vt:lpstr>Anti-clockwise (15 Qs)</vt:lpstr>
      <vt:lpstr>The image shows Japanese honeybees protecting themselves  against a dangerous predator with a deadly name.   The honeybee defense mechanism is unique. When hunting, the predator emits a pheromonal signal. Honeybees detect this signal and, counter-intuitively, draw the predator into the hive, giving away their location. When the predator enters the hive, the honeybees ambush it, and execute a “brutal but satisfying” form of self-defense. The bees violently vibrate their flight muscles, mimicking behavior they perform every winter. This mode of self-defense cannot be accomplished outside the hive.  ID the predator (5), and how does this ambush mechanism work (5)?  </vt:lpstr>
      <vt:lpstr>PowerPoint Presentation</vt:lpstr>
      <vt:lpstr>Answer is. . .</vt:lpstr>
      <vt:lpstr>Predator is murder hornets (or Japanese/Asian Giant Hornet)  The violent vibration of their flight muscles raises the temperature in the ball surrounding the hornet to the critical temperature of 46 °C. In addition, the exertions of the honeybees raise the level of carbon dioxide in the ball. The hornet cannot survive the combination of high temperature and high carbon dioxide level and dies.   The ambush is conducted inside the hive since by killing the hornet scout, they prevent it from summoning reinforcements that would wipe out the entire colony </vt:lpstr>
      <vt:lpstr>In 1878, an erstwhile reporter was secretly engaged  for 7 years to set up the colonial Congo Free State on behalf of the Belgian King Leopold, because of their previous experiences on the continent. Who (5)?  After discovering this movement, French intelligence dispatched an Italian born explorer in 1881 to stake a French claim on the opposite bank of the Congo basin. What was their name (and/or What did they lend their name to) (5)?  </vt:lpstr>
      <vt:lpstr>Answer is. . .</vt:lpstr>
      <vt:lpstr>Henry Morton Stanley, famous for earlier finding Dr. Livingstone.  Pierre de Brazza, who lent his name to Brazzaville on the west bank of the Congo river. Stanley had earlier founded Leopoldville (now Kinshasa) on the east bank of the river.</vt:lpstr>
      <vt:lpstr>Until an administrative change in 46 BCE, the office of  pontifex maximus (chief priest) in ancient Rome was empowered to use a mechanism called Mercedonius.   In theory, pontiffs was supposed to use this power to ensure that the lives of citizens were aligned with the natural world and the seasons. But they were usually politicians as well, and more often wielded it to achieve nefarious aims, like keeping allies in office longer or forcing out enemies earlier.  What is Mercedonius (5)? And what mechanism, introduced by the change made in 46 BCE, replaced it (5)? </vt:lpstr>
      <vt:lpstr>Answer is. . .</vt:lpstr>
      <vt:lpstr>An intercalary period to align the calendar with the earth’s revolution around the sun. The pontifex maximus had to power to add this period whenever they wanted to. Mercedonius means ‘work month’ in Latin.  Leap years were introduced when the Julian calendar was enforced after 46 BCE. </vt:lpstr>
      <vt:lpstr>Many spices in this iconic food item - like cardamom,  star anise, and cumin - are not indigenous to the country it is associated with. They were likely brought in by traders from the Indian subcontinent and Middle East.  These spices are combined with local produce, like galangal and shrimp paste, to yield a rich paste. Reflecting its origin, the dish is prepared only sparingly with pork.   What food item (5)? Why did the name come about (5)?</vt:lpstr>
      <vt:lpstr>Answer is. . .</vt:lpstr>
      <vt:lpstr>Massaman curry  Massaman is a Thai corruption of Mussalman - the traders who brought the spices in were Muslim</vt:lpstr>
      <vt:lpstr>Lewis Carroll was a pen name for Reverend Charles  Dodgson, a deeply conservative and traditionalist mathematician at Oxford. His famous Alice works were intended to be allegories for his views on mathematics and philosophy.  This scene in Alice in Wonderland is his rebuke to contemporary developments in mathematics, pioneered by Euler and Gauss, that broke with rules &amp; structures that Dodgson saw as fundamental.   What development in maths was this scene responding to (10)?</vt:lpstr>
      <vt:lpstr>The Hatter opened his eyes very wide on hearing this; but all he said was, `Why is a raven like a writing-desk?’  [. . .] `Do you mean that you think you can find out the answer to it?' said the March Hare.  `Exactly so,' said Alice.  `Then you should say what you mean,' the March Hare went on.  `I do,' Alice hastily replied; `at least--at least I mean what I say--that's the same thing, you know.’  `Not the same thing a bit!' said the Hatter. `You might just as well say that "I see what I eat" is the same thing as "I eat what I see"!  </vt:lpstr>
      <vt:lpstr>Answer is. . .</vt:lpstr>
      <vt:lpstr>Complex/imaginary numbers - in particular, quaternions, which is a 4D imaginary number system used today in computations involving rotations: your phone almost certainly uses quaternion computation to calculate its orientation.  ‘Why is a raven like a writing-desk?’ refers to Dodgson’s belief that imaginary numbers were an absurd proposition.  The shifting table arrangements in the scene (not in the video) refers to what he saw as the chaotic nature of complex number multiplication.  ‘“I see what I eat” is the same thing as “I eat what I see”!’ refers to the fact that quaternion multiplication is not commutative: a*b neq b*a </vt:lpstr>
      <vt:lpstr>After Soviet geologists identified this area in current day Turkmenistan as a potential oil field, petroleum engineers in 1971 found that their rigs had instead hit a pocket of natural gas.   To their shock, the ground beneath their equipment collapsed on itself, yielding a crater measuring over 70m in diameter and causing a gas leak from the reservoir.  What did the engineers do to prevent poisonous gas discharge (5)?   What name did local people give to the feature that resulted (5)?</vt:lpstr>
      <vt:lpstr>Answer is. . .</vt:lpstr>
      <vt:lpstr>They set fire to the gas, expecting it would extinguish the leak in 2 days. Almost fifty years later, the fire still burns.  Known as the Gates of Hell, or less interestingly as the Darwaza Gas Crater.</vt:lpstr>
      <vt:lpstr>PowerPoint Presentation</vt:lpstr>
      <vt:lpstr>Phosphorus is usually found in soils with large masses of  dead microorganisms and is the principal driver of plant fertility in the Amazon basin. However, Amazonian soils by themselves are P deficient because frequent rainfall washes the nutrient away into streams.   Through the 2010s, scientists confirmed that this leaching is balanced by an annual migration of dust from a surprising source, which brings about 22,000 tons of P to the region. The discovery also lent credence to another recent theory about the natural history of the source.   What is the source of the dust (5)? And what theory (5)?</vt:lpstr>
      <vt:lpstr>Answer is. . .</vt:lpstr>
      <vt:lpstr>The Sahara Desert  The theory was that the Sahara was a lake-bed formed some 250,000 years ago when the Nile River pushed through a low channel near Wadi Tushka. This flooded the eastern Sahara, creating a lake that at its highest level covered more than 42,000 square miles, and is where dead micro-organisms are thought to come from</vt:lpstr>
      <vt:lpstr>The name of this writing system references its 16th  century use by a religious sect: it means either ‘utterance by the teacher’ or ‘of those who face the teacher’.  This contrasts with another script used to transcribe the same language in the opposite direction, whose name evokes royal instead of spiritual decree.  What are the names of these two scripts, whose prevalence is now largely determined by a border (10)?  </vt:lpstr>
      <vt:lpstr>Answer is. . .</vt:lpstr>
      <vt:lpstr>Gurmukhi and Shahmukhi, now used to write Punjabi in India and Pakistan respectively  </vt:lpstr>
      <vt:lpstr>This is a prison facility on the erstwhile Isle of Pines. The design is intended to give inmates the feeling that they are under constant surveillance, or at least to never let them know when they are being watched. In this case, a central watchtower overlooks cells in a five storey ring around it.  What idea by 18th century philosopher Jeremy Bentham is this design based on (5)?  Which pair of political prisoners did the prison hold, both of whom went on to become heads of state in their nation (5)?</vt:lpstr>
      <vt:lpstr>PowerPoint Presentation</vt:lpstr>
      <vt:lpstr>Answer is. . .</vt:lpstr>
      <vt:lpstr>Bentham’s Panopticon – it inspired the prison Presidio Modelo  The Castro brothers, Fidel and Raul</vt:lpstr>
      <vt:lpstr>In 1937, Gunnar Myrdal was hired by the Carnegie  Corporation to lead an inquiry into race relations in the US, which yielded a report titled An American Dilemma. What watershed moment in US history did this report lend support to (5)?   Myrdal was a co-recipient of the 1974 Nobel Prize in economics. Both awardees were recognized for studying “the theory of money and economic fluctuations” and “interdependence of economic, social, and institutional phenomena.” But neither recipient was pleased with the arrangement. Who was the other awardee (5)? </vt:lpstr>
      <vt:lpstr>Answer is. . .</vt:lpstr>
      <vt:lpstr>The 1954 SCOTUS ruling on Brown v Board of Education, which held that “separate but equal” racial school segregation was unconstitutional. The report was cited “in general” in support of the majority view.  Friedrich Hayek. The two held opposing views on most matters, which is why neither was pleased by the arrangement.</vt:lpstr>
      <vt:lpstr>These are pictures of the European Space Agency’s  ‘Mars Yard’, a testing environment for their planned 2022 unmanned mission to Mars. The Martian surface is fine grained, powdery and contains high amounts of iron and sodium, while the crust is largely basalt.   Where did the ESA procure 150 tons of similar soil from (5), which influenced the ultimate location for the project?  What is the purpose of the specialized crane in the background (5)?  </vt:lpstr>
      <vt:lpstr>PowerPoint Presentation</vt:lpstr>
      <vt:lpstr>Answer is. . .</vt:lpstr>
      <vt:lpstr>The soils around Mount Vesuvius: basalt is a volcanic rock and the eruption over 2000 years ago threw out soil very similar to Martian soil. This is also why the environment was built in Italy.  The crane mechanism is connected to the test rovers and reduces their weight to simulate their motion under Martian gravity.</vt:lpstr>
      <vt:lpstr>What is the story behind these paintings by artist William Utermohlen (10)?</vt:lpstr>
      <vt:lpstr>Answer is. . .</vt:lpstr>
      <vt:lpstr>Self-portraits of the painter through Alzheimer’s disease / dementia</vt:lpstr>
      <vt:lpstr>This photo, published in the December 1888 Scientific American, depicts a public experiment led by an engineer named Harold Brown.  What invention did a series  of similar public demonstrations lead to (5)?  What ulterior motive lay behind the invention and  these experiments (5)?</vt:lpstr>
      <vt:lpstr>Answer is. . .</vt:lpstr>
      <vt:lpstr>These demonstrations led to the electric chair, which used 1000V alternating current to electrocute people.  All of this was part of a smear campaign on AC during the “war of the currents”, fought between Thomas Edison/General Electric (DC) and Westinghouse (AC). Backed by Edison, Harold Brown conducted public experiments around the US where he electrocuted dogs, horses, and apparently even an elephant, using AC.   This was done to prove the apparent dangers of using alternating current: the intention was to put off homeowners from using the “executioner’s current”.</vt:lpstr>
      <vt:lpstr>In the 1840s, the British East India Company instituted the  Inland Customs Line. Initially, the Line was patrolled by 14,000 officers and fortified with large masses of thorny branches. However, this left the fortification susceptible to winds and attacks by ants and locusts.  In 1868, the Commissioner of Inland Customs suggested that living trees and shrubs be used instead. This led to the formation of a 2,500 km long hedge across India, which helped the Commissioner pursue his interests as he travelled across the country to ensure the Line was collecting revenue.  What was the purpose of the Line (5)? Who called for the live hedge (5)?</vt:lpstr>
      <vt:lpstr>PowerPoint Presentation</vt:lpstr>
      <vt:lpstr>Answer is. . .</vt:lpstr>
      <vt:lpstr>The purpose of the hedge was to prevent those who produced salt in the West could not sell it in the East, and to enable the British to collect a tax on it  The Commissioner was Allan Octavian Hume, who was known for his interests in botany and ornithology</vt:lpstr>
      <vt:lpstr>Score update – last Q coming up</vt:lpstr>
      <vt:lpstr>The principle behind the Schlieren setup is that  transparent phenomena often refract, or bend, a light beam projected through them. These refracted rays then miss a critical focal point in the schlieren system, which can be a simple target - for example, a razor-blade edge - that acts as a spatial filter.   The razor blade discriminates refracted from unrefracted light rays, allowing invisible optical phase disturbances to become visible.  What social protocol does the setup help provide support for (10)? </vt:lpstr>
      <vt:lpstr>PowerPoint Presentation</vt:lpstr>
      <vt:lpstr>PowerPoint Presentation</vt:lpstr>
      <vt:lpstr>Answer is. .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Quiz Dubai Zoom Quiz</dc:title>
  <dc:creator>Anirudh</dc:creator>
  <cp:lastModifiedBy>Sivaram, Anirudh</cp:lastModifiedBy>
  <cp:revision>117</cp:revision>
  <dcterms:modified xsi:type="dcterms:W3CDTF">2020-07-25T02:55:52Z</dcterms:modified>
</cp:coreProperties>
</file>